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60" r:id="rId2"/>
    <p:sldId id="801" r:id="rId3"/>
    <p:sldId id="668" r:id="rId4"/>
    <p:sldId id="726" r:id="rId5"/>
    <p:sldId id="700" r:id="rId6"/>
    <p:sldId id="285" r:id="rId7"/>
    <p:sldId id="809" r:id="rId8"/>
    <p:sldId id="804" r:id="rId9"/>
    <p:sldId id="805" r:id="rId10"/>
    <p:sldId id="806" r:id="rId11"/>
    <p:sldId id="807" r:id="rId12"/>
    <p:sldId id="808" r:id="rId13"/>
    <p:sldId id="829" r:id="rId14"/>
    <p:sldId id="830" r:id="rId15"/>
    <p:sldId id="831" r:id="rId16"/>
    <p:sldId id="832" r:id="rId17"/>
    <p:sldId id="833" r:id="rId18"/>
    <p:sldId id="834" r:id="rId19"/>
    <p:sldId id="835" r:id="rId20"/>
    <p:sldId id="836" r:id="rId21"/>
    <p:sldId id="837" r:id="rId22"/>
    <p:sldId id="838" r:id="rId23"/>
    <p:sldId id="839" r:id="rId24"/>
    <p:sldId id="840" r:id="rId25"/>
    <p:sldId id="841" r:id="rId26"/>
    <p:sldId id="842" r:id="rId27"/>
    <p:sldId id="843" r:id="rId28"/>
    <p:sldId id="844" r:id="rId29"/>
    <p:sldId id="845" r:id="rId30"/>
    <p:sldId id="846" r:id="rId31"/>
    <p:sldId id="869" r:id="rId32"/>
    <p:sldId id="870" r:id="rId33"/>
    <p:sldId id="884" r:id="rId34"/>
    <p:sldId id="293" r:id="rId35"/>
    <p:sldId id="320" r:id="rId36"/>
    <p:sldId id="847" r:id="rId37"/>
    <p:sldId id="321" r:id="rId38"/>
    <p:sldId id="318" r:id="rId39"/>
    <p:sldId id="336" r:id="rId40"/>
    <p:sldId id="300" r:id="rId41"/>
    <p:sldId id="848" r:id="rId42"/>
    <p:sldId id="322" r:id="rId43"/>
    <p:sldId id="339" r:id="rId44"/>
    <p:sldId id="328" r:id="rId45"/>
    <p:sldId id="849" r:id="rId46"/>
    <p:sldId id="331" r:id="rId47"/>
    <p:sldId id="332" r:id="rId48"/>
    <p:sldId id="333" r:id="rId49"/>
    <p:sldId id="323" r:id="rId50"/>
    <p:sldId id="850" r:id="rId51"/>
    <p:sldId id="324" r:id="rId52"/>
    <p:sldId id="335" r:id="rId53"/>
    <p:sldId id="326" r:id="rId54"/>
    <p:sldId id="851" r:id="rId55"/>
    <p:sldId id="883" r:id="rId56"/>
    <p:sldId id="852" r:id="rId57"/>
    <p:sldId id="853" r:id="rId58"/>
    <p:sldId id="854" r:id="rId59"/>
    <p:sldId id="349" r:id="rId60"/>
    <p:sldId id="861" r:id="rId61"/>
    <p:sldId id="345" r:id="rId62"/>
    <p:sldId id="868" r:id="rId63"/>
    <p:sldId id="34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76C8D4-3C14-4873-A99E-401C1C81043D}" type="datetimeFigureOut">
              <a:rPr lang="en-US" smtClean="0"/>
              <a:t>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A7769A-1774-4950-8B40-BDB4D9C2880F}" type="slidenum">
              <a:rPr lang="en-US" smtClean="0"/>
              <a:t>‹#›</a:t>
            </a:fld>
            <a:endParaRPr lang="en-US"/>
          </a:p>
        </p:txBody>
      </p:sp>
    </p:spTree>
    <p:extLst>
      <p:ext uri="{BB962C8B-B14F-4D97-AF65-F5344CB8AC3E}">
        <p14:creationId xmlns:p14="http://schemas.microsoft.com/office/powerpoint/2010/main" val="2630386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30F7CC-E99A-9B4E-A466-3BF0E5F478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407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Technologies:</a:t>
            </a:r>
          </a:p>
          <a:p>
            <a:pPr marL="171450" indent="-171450">
              <a:buFont typeface="Arial" panose="020B0604020202020204" pitchFamily="34" charset="0"/>
              <a:buChar char="•"/>
            </a:pPr>
            <a:r>
              <a:rPr lang="en-US" dirty="0"/>
              <a:t>K8s</a:t>
            </a:r>
          </a:p>
          <a:p>
            <a:pPr marL="171450" indent="-171450">
              <a:buFont typeface="Arial" panose="020B0604020202020204" pitchFamily="34" charset="0"/>
              <a:buChar char="•"/>
            </a:pPr>
            <a:r>
              <a:rPr lang="en-US" dirty="0"/>
              <a:t>Docker BLAST+</a:t>
            </a:r>
          </a:p>
          <a:p>
            <a:pPr marL="171450" indent="-171450">
              <a:buFont typeface="Arial" panose="020B0604020202020204" pitchFamily="34" charset="0"/>
              <a:buChar char="•"/>
            </a:pPr>
            <a:r>
              <a:rPr lang="en-US" dirty="0"/>
              <a:t>Python CLI app</a:t>
            </a:r>
          </a:p>
          <a:p>
            <a:pPr marL="171450" indent="-171450">
              <a:buFont typeface="Arial" panose="020B0604020202020204" pitchFamily="34" charset="0"/>
              <a:buChar char="•"/>
            </a:pPr>
            <a:r>
              <a:rPr lang="en-US" dirty="0"/>
              <a:t>Cloud: object storage, block storage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30F7CC-E99A-9B4E-A466-3BF0E5F478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157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30F7CC-E99A-9B4E-A466-3BF0E5F478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740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684E3-C87C-4729-835D-49203FE23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697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684E3-C87C-4729-835D-49203FE23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684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ligh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138917"/>
            <a:ext cx="12192000" cy="2580167"/>
          </a:xfrm>
          <a:prstGeom prst="rect">
            <a:avLst/>
          </a:prstGeom>
          <a:solidFill>
            <a:schemeClr val="accent5">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6"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3600" y="5839065"/>
            <a:ext cx="5232400" cy="660400"/>
          </a:xfrm>
          <a:prstGeom prst="rect">
            <a:avLst/>
          </a:prstGeom>
        </p:spPr>
      </p:pic>
    </p:spTree>
    <p:extLst>
      <p:ext uri="{BB962C8B-B14F-4D97-AF65-F5344CB8AC3E}">
        <p14:creationId xmlns:p14="http://schemas.microsoft.com/office/powerpoint/2010/main" val="2549676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Left Side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309" y="450802"/>
            <a:ext cx="2808212" cy="1606598"/>
          </a:xfrm>
        </p:spPr>
        <p:txBody>
          <a:bodyPr anchor="b"/>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084320" y="450803"/>
            <a:ext cx="7498080" cy="541818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309" y="2042160"/>
            <a:ext cx="2808212" cy="382682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69259" y="6239208"/>
            <a:ext cx="7694570" cy="271574"/>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385027" y="6236208"/>
            <a:ext cx="179070" cy="274574"/>
          </a:xfrm>
          <a:prstGeom prst="rect">
            <a:avLst/>
          </a:prstGeom>
        </p:spPr>
      </p:pic>
    </p:spTree>
    <p:extLst>
      <p:ext uri="{BB962C8B-B14F-4D97-AF65-F5344CB8AC3E}">
        <p14:creationId xmlns:p14="http://schemas.microsoft.com/office/powerpoint/2010/main" val="206372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knoledgements - ligh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009707" cy="1217485"/>
          </a:xfrm>
        </p:spPr>
        <p:txBody>
          <a:bodyPr/>
          <a:lstStyle>
            <a:lvl1pPr>
              <a:defRPr/>
            </a:lvl1pPr>
          </a:lstStyle>
          <a:p>
            <a:r>
              <a:rPr lang="en-US"/>
              <a:t>Click to edit Master title style</a:t>
            </a:r>
            <a:endParaRPr lang="en-US" dirty="0"/>
          </a:p>
        </p:txBody>
      </p:sp>
      <p:sp>
        <p:nvSpPr>
          <p:cNvPr id="8" name="Text Placeholder 7"/>
          <p:cNvSpPr>
            <a:spLocks noGrp="1"/>
          </p:cNvSpPr>
          <p:nvPr>
            <p:ph type="body" sz="quarter" idx="11" hasCustomPrompt="1"/>
          </p:nvPr>
        </p:nvSpPr>
        <p:spPr>
          <a:xfrm>
            <a:off x="838200" y="1662195"/>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8" name="Text Placeholder 7"/>
          <p:cNvSpPr>
            <a:spLocks noGrp="1"/>
          </p:cNvSpPr>
          <p:nvPr>
            <p:ph type="body" sz="quarter" idx="13" hasCustomPrompt="1"/>
          </p:nvPr>
        </p:nvSpPr>
        <p:spPr>
          <a:xfrm>
            <a:off x="6259582" y="1657427"/>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9" name="Text Placeholder 7"/>
          <p:cNvSpPr>
            <a:spLocks noGrp="1"/>
          </p:cNvSpPr>
          <p:nvPr>
            <p:ph type="body" sz="quarter" idx="14" hasCustomPrompt="1"/>
          </p:nvPr>
        </p:nvSpPr>
        <p:spPr>
          <a:xfrm>
            <a:off x="3548891" y="1657426"/>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20" name="Text Placeholder 7"/>
          <p:cNvSpPr>
            <a:spLocks noGrp="1"/>
          </p:cNvSpPr>
          <p:nvPr>
            <p:ph type="body" sz="quarter" idx="15" hasCustomPrompt="1"/>
          </p:nvPr>
        </p:nvSpPr>
        <p:spPr>
          <a:xfrm>
            <a:off x="8915400" y="1662193"/>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6" name="Text Placeholder 5"/>
          <p:cNvSpPr>
            <a:spLocks noGrp="1"/>
          </p:cNvSpPr>
          <p:nvPr>
            <p:ph type="body" sz="quarter" idx="16" hasCustomPrompt="1"/>
          </p:nvPr>
        </p:nvSpPr>
        <p:spPr>
          <a:xfrm>
            <a:off x="5987291" y="365125"/>
            <a:ext cx="5366509" cy="1217613"/>
          </a:xfrm>
        </p:spPr>
        <p:txBody>
          <a:bodyPr anchor="ctr">
            <a:normAutofit/>
          </a:bodyPr>
          <a:lstStyle>
            <a:lvl1pPr marL="0" indent="0">
              <a:lnSpc>
                <a:spcPct val="125000"/>
              </a:lnSpc>
              <a:buNone/>
              <a:defRPr sz="1600"/>
            </a:lvl1pPr>
          </a:lstStyle>
          <a:p>
            <a:pPr lvl="0"/>
            <a:r>
              <a:rPr lang="en-US" dirty="0"/>
              <a:t>This research was supported by the Intramural Research Program of the NIH, National Library of Medicine.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spTree>
    <p:extLst>
      <p:ext uri="{BB962C8B-B14F-4D97-AF65-F5344CB8AC3E}">
        <p14:creationId xmlns:p14="http://schemas.microsoft.com/office/powerpoint/2010/main" val="2850792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DEA6-776B-4C49-B69C-367983EE37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BDFF8A-22FA-4E3F-BA5B-D6AB355AC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BC3DFF-2C44-4C05-88D0-038AFC9B3D4F}"/>
              </a:ext>
            </a:extLst>
          </p:cNvPr>
          <p:cNvSpPr>
            <a:spLocks noGrp="1"/>
          </p:cNvSpPr>
          <p:nvPr>
            <p:ph type="dt" sz="half" idx="10"/>
          </p:nvPr>
        </p:nvSpPr>
        <p:spPr/>
        <p:txBody>
          <a:bodyPr/>
          <a:lstStyle/>
          <a:p>
            <a:fld id="{36FEF9D2-0918-42DC-8C89-CD013CB66819}" type="datetimeFigureOut">
              <a:rPr lang="en-US" smtClean="0"/>
              <a:t>12/2/2020</a:t>
            </a:fld>
            <a:endParaRPr lang="en-US"/>
          </a:p>
        </p:txBody>
      </p:sp>
      <p:sp>
        <p:nvSpPr>
          <p:cNvPr id="5" name="Footer Placeholder 4">
            <a:extLst>
              <a:ext uri="{FF2B5EF4-FFF2-40B4-BE49-F238E27FC236}">
                <a16:creationId xmlns:a16="http://schemas.microsoft.com/office/drawing/2014/main" id="{766A6774-BA77-446E-BDF4-16C5DF038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B1B8F-68AA-4F0D-B1E3-03A3E90A65C4}"/>
              </a:ext>
            </a:extLst>
          </p:cNvPr>
          <p:cNvSpPr>
            <a:spLocks noGrp="1"/>
          </p:cNvSpPr>
          <p:nvPr>
            <p:ph type="sldNum" sz="quarter" idx="12"/>
          </p:nvPr>
        </p:nvSpPr>
        <p:spPr/>
        <p:txBody>
          <a:bodyPr/>
          <a:lstStyle/>
          <a:p>
            <a:fld id="{4646CDAC-52AE-4D55-A052-EB4B588307BA}" type="slidenum">
              <a:rPr lang="en-US" smtClean="0"/>
              <a:t>‹#›</a:t>
            </a:fld>
            <a:endParaRPr lang="en-US"/>
          </a:p>
        </p:txBody>
      </p:sp>
    </p:spTree>
    <p:extLst>
      <p:ext uri="{BB962C8B-B14F-4D97-AF65-F5344CB8AC3E}">
        <p14:creationId xmlns:p14="http://schemas.microsoft.com/office/powerpoint/2010/main" val="718004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C46CD-C43A-46D6-94C5-5407A1FD3442}"/>
              </a:ext>
            </a:extLst>
          </p:cNvPr>
          <p:cNvSpPr>
            <a:spLocks noGrp="1"/>
          </p:cNvSpPr>
          <p:nvPr>
            <p:ph type="dt" sz="half" idx="10"/>
          </p:nvPr>
        </p:nvSpPr>
        <p:spPr/>
        <p:txBody>
          <a:bodyPr/>
          <a:lstStyle/>
          <a:p>
            <a:fld id="{A8BB39C8-F9D2-4631-B0B6-D9978DA27D3E}" type="datetimeFigureOut">
              <a:rPr lang="en-US" smtClean="0"/>
              <a:t>12/2/2020</a:t>
            </a:fld>
            <a:endParaRPr lang="en-US"/>
          </a:p>
        </p:txBody>
      </p:sp>
      <p:sp>
        <p:nvSpPr>
          <p:cNvPr id="3" name="Footer Placeholder 2">
            <a:extLst>
              <a:ext uri="{FF2B5EF4-FFF2-40B4-BE49-F238E27FC236}">
                <a16:creationId xmlns:a16="http://schemas.microsoft.com/office/drawing/2014/main" id="{ABFBC5C4-364C-4B65-8885-F82C84AC95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D717F1-FB93-41C1-80BB-5C140B33E016}"/>
              </a:ext>
            </a:extLst>
          </p:cNvPr>
          <p:cNvSpPr>
            <a:spLocks noGrp="1"/>
          </p:cNvSpPr>
          <p:nvPr>
            <p:ph type="sldNum" sz="quarter" idx="12"/>
          </p:nvPr>
        </p:nvSpPr>
        <p:spPr/>
        <p:txBody>
          <a:bodyPr/>
          <a:lstStyle/>
          <a:p>
            <a:fld id="{5E319B81-3481-41F9-9BEC-BCF74C84E36A}" type="slidenum">
              <a:rPr lang="en-US" smtClean="0"/>
              <a:t>‹#›</a:t>
            </a:fld>
            <a:endParaRPr lang="en-US"/>
          </a:p>
        </p:txBody>
      </p:sp>
    </p:spTree>
    <p:extLst>
      <p:ext uri="{BB962C8B-B14F-4D97-AF65-F5344CB8AC3E}">
        <p14:creationId xmlns:p14="http://schemas.microsoft.com/office/powerpoint/2010/main" val="42473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 Plain">
  <p:cSld name="1_Content - Plain">
    <p:bg>
      <p:bgPr>
        <a:solidFill>
          <a:schemeClr val="lt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Helvetica Neue"/>
              <a:buNone/>
              <a:defRPr sz="4400" b="0"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838200" y="1920875"/>
            <a:ext cx="10515600" cy="393065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44567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graphic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 y="2222339"/>
            <a:ext cx="12192000" cy="2430684"/>
          </a:xfrm>
          <a:prstGeom prst="rect">
            <a:avLst/>
          </a:prstGeom>
          <a:solidFill>
            <a:schemeClr val="accent5">
              <a:alpha val="80000"/>
            </a:schemeClr>
          </a:solidFill>
          <a:ln>
            <a:noFill/>
          </a:ln>
          <a:effectLst>
            <a:outerShdw dist="50800"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6"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3600" y="5839065"/>
            <a:ext cx="5232400" cy="660400"/>
          </a:xfrm>
          <a:prstGeom prst="rect">
            <a:avLst/>
          </a:prstGeom>
        </p:spPr>
      </p:pic>
    </p:spTree>
    <p:extLst>
      <p:ext uri="{BB962C8B-B14F-4D97-AF65-F5344CB8AC3E}">
        <p14:creationId xmlns:p14="http://schemas.microsoft.com/office/powerpoint/2010/main" val="143884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graphic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072640"/>
            <a:ext cx="12192000" cy="2895600"/>
          </a:xfrm>
          <a:prstGeom prst="rect">
            <a:avLst/>
          </a:prstGeom>
          <a:solidFill>
            <a:schemeClr val="tx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200" y="5879804"/>
            <a:ext cx="4964035" cy="672026"/>
          </a:xfrm>
          <a:prstGeom prst="rect">
            <a:avLst/>
          </a:prstGeom>
        </p:spPr>
      </p:pic>
      <p:sp>
        <p:nvSpPr>
          <p:cNvPr id="6"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7"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spTree>
    <p:extLst>
      <p:ext uri="{BB962C8B-B14F-4D97-AF65-F5344CB8AC3E}">
        <p14:creationId xmlns:p14="http://schemas.microsoft.com/office/powerpoint/2010/main" val="3053941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Plai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7" name="Content Placeholder 6"/>
          <p:cNvSpPr>
            <a:spLocks noGrp="1"/>
          </p:cNvSpPr>
          <p:nvPr>
            <p:ph sz="quarter" idx="10"/>
          </p:nvPr>
        </p:nvSpPr>
        <p:spPr>
          <a:xfrm>
            <a:off x="838200" y="1920875"/>
            <a:ext cx="10515600" cy="393065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spTree>
    <p:extLst>
      <p:ext uri="{BB962C8B-B14F-4D97-AF65-F5344CB8AC3E}">
        <p14:creationId xmlns:p14="http://schemas.microsoft.com/office/powerpoint/2010/main" val="27079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 Blue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Content Placeholder 2"/>
          <p:cNvSpPr>
            <a:spLocks noGrp="1"/>
          </p:cNvSpPr>
          <p:nvPr>
            <p:ph idx="1"/>
          </p:nvPr>
        </p:nvSpPr>
        <p:spPr>
          <a:xfrm>
            <a:off x="838200" y="1825625"/>
            <a:ext cx="10515600" cy="385889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1248" y="6236208"/>
            <a:ext cx="10512551" cy="309880"/>
          </a:xfrm>
          <a:prstGeom prst="rect">
            <a:avLst/>
          </a:prstGeom>
        </p:spPr>
      </p:pic>
    </p:spTree>
    <p:extLst>
      <p:ext uri="{BB962C8B-B14F-4D97-AF65-F5344CB8AC3E}">
        <p14:creationId xmlns:p14="http://schemas.microsoft.com/office/powerpoint/2010/main" val="688649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198" y="3802335"/>
            <a:ext cx="10515601"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itle 7"/>
          <p:cNvSpPr>
            <a:spLocks noGrp="1"/>
          </p:cNvSpPr>
          <p:nvPr>
            <p:ph type="title"/>
          </p:nvPr>
        </p:nvSpPr>
        <p:spPr>
          <a:xfrm>
            <a:off x="838199" y="1959429"/>
            <a:ext cx="10515600" cy="1842723"/>
          </a:xfrm>
        </p:spPr>
        <p:txBody>
          <a:bodyPr/>
          <a:lstStyle>
            <a:lvl1pPr>
              <a:defRPr/>
            </a:lvl1pPr>
          </a:lstStyle>
          <a:p>
            <a:r>
              <a:rPr lang="en-US"/>
              <a:t>Click to edit Master 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spTree>
    <p:extLst>
      <p:ext uri="{BB962C8B-B14F-4D97-AF65-F5344CB8AC3E}">
        <p14:creationId xmlns:p14="http://schemas.microsoft.com/office/powerpoint/2010/main" val="3868669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 Cur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21697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spTree>
    <p:extLst>
      <p:ext uri="{BB962C8B-B14F-4D97-AF65-F5344CB8AC3E}">
        <p14:creationId xmlns:p14="http://schemas.microsoft.com/office/powerpoint/2010/main" val="143794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Content - Pentagr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838200" y="1825625"/>
            <a:ext cx="5181600" cy="408749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08749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spTree>
    <p:extLst>
      <p:ext uri="{BB962C8B-B14F-4D97-AF65-F5344CB8AC3E}">
        <p14:creationId xmlns:p14="http://schemas.microsoft.com/office/powerpoint/2010/main" val="3604181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Right Side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6627812" cy="1325563"/>
          </a:xfrm>
        </p:spPr>
        <p:txBody>
          <a:bodyPr>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839788" y="1681163"/>
            <a:ext cx="66278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6627812" cy="342328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168640" y="1681163"/>
            <a:ext cx="318674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168640" y="2505075"/>
            <a:ext cx="3186748" cy="34232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200" y="6236208"/>
            <a:ext cx="10515600" cy="309970"/>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66425" y="6236208"/>
            <a:ext cx="189739" cy="290934"/>
          </a:xfrm>
          <a:prstGeom prst="rect">
            <a:avLst/>
          </a:prstGeom>
        </p:spPr>
      </p:pic>
    </p:spTree>
    <p:extLst>
      <p:ext uri="{BB962C8B-B14F-4D97-AF65-F5344CB8AC3E}">
        <p14:creationId xmlns:p14="http://schemas.microsoft.com/office/powerpoint/2010/main" val="265620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2326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Abadi" panose="020B0604020104020204" pitchFamily="34" charset="0"/>
          <a:ea typeface="Abadi" panose="020B0604020104020204" pitchFamily="34" charset="0"/>
          <a:cs typeface="Helvetic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badi" panose="020B0604020104020204" pitchFamily="34" charset="0"/>
          <a:ea typeface="Abadi" panose="020B0604020104020204" pitchFamily="34"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badi" panose="020B0604020104020204" pitchFamily="34" charset="0"/>
          <a:ea typeface="Abadi" panose="020B0604020104020204" pitchFamily="34"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badi" panose="020B0604020104020204" pitchFamily="34" charset="0"/>
          <a:ea typeface="Abadi" panose="020B0604020104020204" pitchFamily="34"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badi" panose="020B0604020104020204" pitchFamily="34" charset="0"/>
          <a:ea typeface="Abadi" panose="020B0604020104020204" pitchFamily="34"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badi" panose="020B0604020104020204" pitchFamily="34" charset="0"/>
          <a:ea typeface="Abadi" panose="020B0604020104020204" pitchFamily="34"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loud.google.com/bigquery/docs/how-to"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cloud.google.com/bigquery/docs/reference/standard-sql/query-syntax"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loud.google.com/bigquery/pricing" TargetMode="Externa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channel/UCvJHVo5xGSKejBbBj0A5AyQ" TargetMode="External"/><Relationship Id="rId2" Type="http://schemas.openxmlformats.org/officeDocument/2006/relationships/hyperlink" Target="https://www.youtube.com/watch?v=DkNz-RCCm-M"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ncbi.nlm.nih.gov/sra/docs/sra-bigquery-examples/" TargetMode="External"/><Relationship Id="rId2" Type="http://schemas.openxmlformats.org/officeDocument/2006/relationships/hyperlink" Target="https://www.ncbi.nlm.nih.gov/sra/docs/sra-taxonomy-analysis-tool/" TargetMode="External"/><Relationship Id="rId1" Type="http://schemas.openxmlformats.org/officeDocument/2006/relationships/slideLayout" Target="../slideLayouts/slideLayout4.xml"/><Relationship Id="rId5" Type="http://schemas.openxmlformats.org/officeDocument/2006/relationships/hyperlink" Target="https://www.youtube.com/watch?v=STo98QUKDS8" TargetMode="External"/><Relationship Id="rId4" Type="http://schemas.openxmlformats.org/officeDocument/2006/relationships/hyperlink" Target="https://cloud.google.com/bigquery/docs/quickstarts/quickstart-web-ui"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s://registry.opendata.aws/ncbi-covid-19/"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ftp.ncbi.nlm.nih.gov/pub/education/public_webinars/2020/04Apr08_SRA_Cloud" TargetMode="External"/><Relationship Id="rId2" Type="http://schemas.openxmlformats.org/officeDocument/2006/relationships/hyperlink" Target="https://youtu.be/PoseTXa8LU8" TargetMode="External"/><Relationship Id="rId1" Type="http://schemas.openxmlformats.org/officeDocument/2006/relationships/slideLayout" Target="../slideLayouts/slideLayout4.xml"/><Relationship Id="rId6" Type="http://schemas.openxmlformats.org/officeDocument/2006/relationships/hyperlink" Target="https://www.ncbi.nlm.nih.gov/sra/docs/sra-cloud-access-costs/" TargetMode="External"/><Relationship Id="rId5" Type="http://schemas.openxmlformats.org/officeDocument/2006/relationships/hyperlink" Target="https://ftp.ncbi.nlm.nih.gov/pub/education/public_webinars/2020/05May20_BigQuery/" TargetMode="External"/><Relationship Id="rId4" Type="http://schemas.openxmlformats.org/officeDocument/2006/relationships/hyperlink" Target="https://youtu.be/DkNz-RCCm-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ncbi.nlm.nih.gov/bioproject/PRJNA320545" TargetMode="Externa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lbdoc.readthedocs.io/"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www.ncbi.nlm.nih.gov/books/NBK279682/" TargetMode="External"/><Relationship Id="rId2" Type="http://schemas.openxmlformats.org/officeDocument/2006/relationships/image" Target="../media/image49.tif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hyperlink" Target="https://www.ncbi.nlm.nih.gov/BLAST/tutorial/Altschul-1.html"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fund.nih.gov/stride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datascience.nih.gov/strides"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mailto:arndtdj@nih.gov" TargetMode="Externa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ncbi/" TargetMode="External"/><Relationship Id="rId2" Type="http://schemas.openxmlformats.org/officeDocument/2006/relationships/hyperlink" Target="https://github.com/ncbi/pgap"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notesSlide" Target="../notesSlides/notesSlide3.xml"/><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70.svg"/><Relationship Id="rId2" Type="http://schemas.openxmlformats.org/officeDocument/2006/relationships/slideLayout" Target="../slideLayouts/slideLayout4.xml"/><Relationship Id="rId16" Type="http://schemas.openxmlformats.org/officeDocument/2006/relationships/image" Target="../media/image69.png"/><Relationship Id="rId1" Type="http://schemas.openxmlformats.org/officeDocument/2006/relationships/tags" Target="../tags/tag3.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svg"/><Relationship Id="rId10" Type="http://schemas.openxmlformats.org/officeDocument/2006/relationships/image" Target="../media/image63.sv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playlist?list=PLH-TjWpFfWrt5MNqU7Jvsk73QefO3ADwD" TargetMode="External"/><Relationship Id="rId2" Type="http://schemas.openxmlformats.org/officeDocument/2006/relationships/hyperlink" Target="https://www.ncbi.nlm.nih.gov/sra/docs/sra-cloud/"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ncbi/"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hyperlink" Target="mailto:Prokaryote-tools@ncbi.nlm.nih.gov"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ncbi/sra-tools/wiki"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1013374" cy="1119981"/>
          </a:xfrm>
        </p:spPr>
        <p:txBody>
          <a:bodyPr>
            <a:normAutofit fontScale="90000"/>
          </a:bodyPr>
          <a:lstStyle/>
          <a:p>
            <a:r>
              <a:rPr lang="en-US">
                <a:latin typeface="Abadi" panose="020B0604020104020204" pitchFamily="34" charset="0"/>
              </a:rPr>
              <a:t>ASM NGS Pre Conference NCBI Workshop</a:t>
            </a:r>
            <a:br>
              <a:rPr lang="en-US">
                <a:latin typeface="Abadi" panose="020B0604020104020204" pitchFamily="34" charset="0"/>
              </a:rPr>
            </a:br>
            <a:r>
              <a:rPr lang="en-US">
                <a:latin typeface="Abadi" panose="020B0604020104020204" pitchFamily="34" charset="0"/>
              </a:rPr>
              <a:t>Background Information - Part 2: NCBI in the Cloud</a:t>
            </a:r>
            <a:endParaRPr lang="en-US" dirty="0">
              <a:latin typeface="Abadi" panose="020B0604020104020204" pitchFamily="34" charset="0"/>
            </a:endParaRPr>
          </a:p>
        </p:txBody>
      </p:sp>
      <p:sp>
        <p:nvSpPr>
          <p:cNvPr id="3" name="Text Placeholder 2"/>
          <p:cNvSpPr>
            <a:spLocks noGrp="1"/>
          </p:cNvSpPr>
          <p:nvPr>
            <p:ph type="body" sz="quarter" idx="10"/>
          </p:nvPr>
        </p:nvSpPr>
        <p:spPr>
          <a:xfrm>
            <a:off x="838200" y="4082143"/>
            <a:ext cx="10515600" cy="533400"/>
          </a:xfrm>
        </p:spPr>
        <p:txBody>
          <a:bodyPr/>
          <a:lstStyle/>
          <a:p>
            <a:r>
              <a:rPr lang="en-US">
                <a:latin typeface="Abadi" panose="020B0604020104020204" pitchFamily="34" charset="0"/>
              </a:rPr>
              <a:t>Hosted by NCBI Pathogen Detection Team</a:t>
            </a:r>
            <a:endParaRPr lang="en-US" dirty="0">
              <a:latin typeface="Abadi" panose="020B0604020104020204" pitchFamily="34" charset="0"/>
            </a:endParaRPr>
          </a:p>
        </p:txBody>
      </p:sp>
    </p:spTree>
    <p:extLst>
      <p:ext uri="{BB962C8B-B14F-4D97-AF65-F5344CB8AC3E}">
        <p14:creationId xmlns:p14="http://schemas.microsoft.com/office/powerpoint/2010/main" val="2046005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CAC88-8A6B-4A6E-8B3A-E7E9EFB5F047}"/>
              </a:ext>
            </a:extLst>
          </p:cNvPr>
          <p:cNvSpPr>
            <a:spLocks noGrp="1"/>
          </p:cNvSpPr>
          <p:nvPr>
            <p:ph type="title"/>
          </p:nvPr>
        </p:nvSpPr>
        <p:spPr/>
        <p:txBody>
          <a:bodyPr/>
          <a:lstStyle/>
          <a:p>
            <a:r>
              <a:rPr lang="en-US" dirty="0"/>
              <a:t>Pull In Data with SRA Toolkit</a:t>
            </a:r>
          </a:p>
        </p:txBody>
      </p:sp>
      <p:sp>
        <p:nvSpPr>
          <p:cNvPr id="4" name="Text Placeholder 3">
            <a:extLst>
              <a:ext uri="{FF2B5EF4-FFF2-40B4-BE49-F238E27FC236}">
                <a16:creationId xmlns:a16="http://schemas.microsoft.com/office/drawing/2014/main" id="{BA20633A-8EC4-4F28-8F42-348B2F2D6190}"/>
              </a:ext>
            </a:extLst>
          </p:cNvPr>
          <p:cNvSpPr>
            <a:spLocks noGrp="1"/>
          </p:cNvSpPr>
          <p:nvPr>
            <p:ph sz="quarter" idx="10"/>
          </p:nvPr>
        </p:nvSpPr>
        <p:spPr/>
        <p:txBody>
          <a:bodyPr>
            <a:normAutofit fontScale="92500" lnSpcReduction="10000"/>
          </a:bodyPr>
          <a:lstStyle/>
          <a:p>
            <a:pPr marL="0" indent="0">
              <a:buNone/>
            </a:pPr>
            <a:r>
              <a:rPr lang="en-US" dirty="0"/>
              <a:t>To test our configuration, we’ll try accessing a sequencing data run from SRA.</a:t>
            </a:r>
          </a:p>
          <a:p>
            <a:pPr marL="0" indent="0">
              <a:buNone/>
            </a:pPr>
            <a:r>
              <a:rPr lang="en-US" b="1" dirty="0"/>
              <a:t>prefetch SRR000001</a:t>
            </a:r>
          </a:p>
          <a:p>
            <a:pPr marL="0" indent="0">
              <a:buNone/>
            </a:pPr>
            <a:endParaRPr lang="en-US" dirty="0"/>
          </a:p>
          <a:p>
            <a:pPr marL="0" indent="0">
              <a:buNone/>
            </a:pPr>
            <a:r>
              <a:rPr lang="en-US" dirty="0"/>
              <a:t>We should see several lines of information appear on the screen with the last line telling us we have downloaded the data successfully.  </a:t>
            </a:r>
          </a:p>
          <a:p>
            <a:pPr marL="0" indent="0">
              <a:buNone/>
            </a:pPr>
            <a:endParaRPr lang="en-US" dirty="0"/>
          </a:p>
          <a:p>
            <a:pPr marL="0" indent="0">
              <a:buNone/>
            </a:pPr>
            <a:r>
              <a:rPr lang="en-US" dirty="0"/>
              <a:t>If we list the directory SRR000001 we will see the downloaded data file in the directory.</a:t>
            </a:r>
          </a:p>
          <a:p>
            <a:pPr marL="0" indent="0">
              <a:buNone/>
            </a:pPr>
            <a:r>
              <a:rPr lang="en-US" b="1" dirty="0"/>
              <a:t>ls SRR000001</a:t>
            </a:r>
          </a:p>
        </p:txBody>
      </p:sp>
    </p:spTree>
    <p:extLst>
      <p:ext uri="{BB962C8B-B14F-4D97-AF65-F5344CB8AC3E}">
        <p14:creationId xmlns:p14="http://schemas.microsoft.com/office/powerpoint/2010/main" val="2189731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3539-19BB-48BA-8D08-A3C46903BFAD}"/>
              </a:ext>
            </a:extLst>
          </p:cNvPr>
          <p:cNvSpPr>
            <a:spLocks noGrp="1"/>
          </p:cNvSpPr>
          <p:nvPr>
            <p:ph type="title"/>
          </p:nvPr>
        </p:nvSpPr>
        <p:spPr/>
        <p:txBody>
          <a:bodyPr/>
          <a:lstStyle/>
          <a:p>
            <a:r>
              <a:rPr lang="en-US" dirty="0"/>
              <a:t>Output FASTQ with SRA Toolkit</a:t>
            </a:r>
          </a:p>
        </p:txBody>
      </p:sp>
      <p:sp>
        <p:nvSpPr>
          <p:cNvPr id="4" name="Text Placeholder 3">
            <a:extLst>
              <a:ext uri="{FF2B5EF4-FFF2-40B4-BE49-F238E27FC236}">
                <a16:creationId xmlns:a16="http://schemas.microsoft.com/office/drawing/2014/main" id="{90BBD6FD-D2BB-42C1-B9E9-51FA6EE8986F}"/>
              </a:ext>
            </a:extLst>
          </p:cNvPr>
          <p:cNvSpPr>
            <a:spLocks noGrp="1"/>
          </p:cNvSpPr>
          <p:nvPr>
            <p:ph sz="quarter" idx="10"/>
          </p:nvPr>
        </p:nvSpPr>
        <p:spPr/>
        <p:txBody>
          <a:bodyPr>
            <a:normAutofit/>
          </a:bodyPr>
          <a:lstStyle/>
          <a:p>
            <a:pPr marL="0" indent="0">
              <a:buNone/>
            </a:pPr>
            <a:r>
              <a:rPr lang="en-US" dirty="0"/>
              <a:t>We can also use the SRA Toolkit to convert the data we downloaded into other formats, like </a:t>
            </a:r>
            <a:r>
              <a:rPr lang="en-US" dirty="0" err="1"/>
              <a:t>fastq</a:t>
            </a:r>
            <a:r>
              <a:rPr lang="en-US" dirty="0"/>
              <a:t>.  </a:t>
            </a:r>
          </a:p>
          <a:p>
            <a:pPr marL="0" indent="0">
              <a:buNone/>
            </a:pPr>
            <a:r>
              <a:rPr lang="en-US" dirty="0"/>
              <a:t>We will use the </a:t>
            </a:r>
            <a:r>
              <a:rPr lang="en-US" dirty="0" err="1"/>
              <a:t>fasterq</a:t>
            </a:r>
            <a:r>
              <a:rPr lang="en-US" dirty="0"/>
              <a:t>-dump program to produce </a:t>
            </a:r>
            <a:r>
              <a:rPr lang="en-US" dirty="0" err="1"/>
              <a:t>fastq</a:t>
            </a:r>
            <a:r>
              <a:rPr lang="en-US" dirty="0"/>
              <a:t> data.  This program has many options but if we run with the default choices it will output a </a:t>
            </a:r>
            <a:r>
              <a:rPr lang="en-US" dirty="0" err="1"/>
              <a:t>fastq</a:t>
            </a:r>
            <a:r>
              <a:rPr lang="en-US" dirty="0"/>
              <a:t> file for each read in a paired data set.</a:t>
            </a:r>
          </a:p>
          <a:p>
            <a:pPr marL="0" indent="0">
              <a:buNone/>
            </a:pPr>
            <a:r>
              <a:rPr lang="en-US" dirty="0"/>
              <a:t>If there are unmated reads in the run it will output a third file with just the unmated reads.</a:t>
            </a:r>
          </a:p>
          <a:p>
            <a:pPr marL="0" indent="0">
              <a:buNone/>
            </a:pPr>
            <a:r>
              <a:rPr lang="en-US" b="1" dirty="0" err="1"/>
              <a:t>fasterq</a:t>
            </a:r>
            <a:r>
              <a:rPr lang="en-US" b="1" dirty="0"/>
              <a:t>-dump SRR000001</a:t>
            </a:r>
          </a:p>
        </p:txBody>
      </p:sp>
      <p:pic>
        <p:nvPicPr>
          <p:cNvPr id="5" name="Picture 4">
            <a:extLst>
              <a:ext uri="{FF2B5EF4-FFF2-40B4-BE49-F238E27FC236}">
                <a16:creationId xmlns:a16="http://schemas.microsoft.com/office/drawing/2014/main" id="{0C2F9B63-D3BE-497F-9CEF-2297A5BFAF5E}"/>
              </a:ext>
            </a:extLst>
          </p:cNvPr>
          <p:cNvPicPr>
            <a:picLocks noChangeAspect="1"/>
          </p:cNvPicPr>
          <p:nvPr/>
        </p:nvPicPr>
        <p:blipFill>
          <a:blip r:embed="rId2"/>
          <a:stretch>
            <a:fillRect/>
          </a:stretch>
        </p:blipFill>
        <p:spPr>
          <a:xfrm>
            <a:off x="5419689" y="4641220"/>
            <a:ext cx="4729454" cy="1733386"/>
          </a:xfrm>
          <a:prstGeom prst="rect">
            <a:avLst/>
          </a:prstGeom>
        </p:spPr>
      </p:pic>
    </p:spTree>
    <p:extLst>
      <p:ext uri="{BB962C8B-B14F-4D97-AF65-F5344CB8AC3E}">
        <p14:creationId xmlns:p14="http://schemas.microsoft.com/office/powerpoint/2010/main" val="1311288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94B8-639C-469E-B4E4-FC10DEBC7E82}"/>
              </a:ext>
            </a:extLst>
          </p:cNvPr>
          <p:cNvSpPr>
            <a:spLocks noGrp="1"/>
          </p:cNvSpPr>
          <p:nvPr>
            <p:ph type="title"/>
          </p:nvPr>
        </p:nvSpPr>
        <p:spPr/>
        <p:txBody>
          <a:bodyPr/>
          <a:lstStyle/>
          <a:p>
            <a:r>
              <a:rPr lang="en-US" dirty="0"/>
              <a:t>SRA Toolkit FASTQ Output</a:t>
            </a:r>
          </a:p>
        </p:txBody>
      </p:sp>
      <p:sp>
        <p:nvSpPr>
          <p:cNvPr id="4" name="Text Placeholder 3">
            <a:extLst>
              <a:ext uri="{FF2B5EF4-FFF2-40B4-BE49-F238E27FC236}">
                <a16:creationId xmlns:a16="http://schemas.microsoft.com/office/drawing/2014/main" id="{3ACEF230-0B2F-4B0E-9EAB-A543159E5BB5}"/>
              </a:ext>
            </a:extLst>
          </p:cNvPr>
          <p:cNvSpPr>
            <a:spLocks noGrp="1"/>
          </p:cNvSpPr>
          <p:nvPr>
            <p:ph sz="quarter" idx="10"/>
          </p:nvPr>
        </p:nvSpPr>
        <p:spPr>
          <a:xfrm>
            <a:off x="838200" y="1920875"/>
            <a:ext cx="5257800" cy="3930650"/>
          </a:xfrm>
        </p:spPr>
        <p:txBody>
          <a:bodyPr/>
          <a:lstStyle/>
          <a:p>
            <a:pPr marL="0" indent="0">
              <a:buNone/>
            </a:pPr>
            <a:r>
              <a:rPr lang="en-US" dirty="0"/>
              <a:t>There were three files produced from this operation</a:t>
            </a:r>
          </a:p>
          <a:p>
            <a:pPr marL="0" indent="0">
              <a:buNone/>
            </a:pPr>
            <a:r>
              <a:rPr lang="en-US" dirty="0"/>
              <a:t>SRR000001.fastq  SRR000001_1.fastq  SRR000001_2.fastq</a:t>
            </a:r>
          </a:p>
          <a:p>
            <a:pPr marL="0" indent="0">
              <a:buNone/>
            </a:pPr>
            <a:r>
              <a:rPr lang="en-US" dirty="0"/>
              <a:t>The first file is the unmated reads while the files with the _1 and _2 are the mated reads.</a:t>
            </a:r>
          </a:p>
        </p:txBody>
      </p:sp>
      <p:pic>
        <p:nvPicPr>
          <p:cNvPr id="5" name="Picture 4">
            <a:extLst>
              <a:ext uri="{FF2B5EF4-FFF2-40B4-BE49-F238E27FC236}">
                <a16:creationId xmlns:a16="http://schemas.microsoft.com/office/drawing/2014/main" id="{8C8E0ADA-B7BD-4896-B360-BAAC2839B895}"/>
              </a:ext>
            </a:extLst>
          </p:cNvPr>
          <p:cNvPicPr>
            <a:picLocks noChangeAspect="1"/>
          </p:cNvPicPr>
          <p:nvPr/>
        </p:nvPicPr>
        <p:blipFill>
          <a:blip r:embed="rId2"/>
          <a:stretch>
            <a:fillRect/>
          </a:stretch>
        </p:blipFill>
        <p:spPr>
          <a:xfrm>
            <a:off x="5011931" y="2756070"/>
            <a:ext cx="5267325" cy="857250"/>
          </a:xfrm>
          <a:prstGeom prst="rect">
            <a:avLst/>
          </a:prstGeom>
        </p:spPr>
      </p:pic>
    </p:spTree>
    <p:extLst>
      <p:ext uri="{BB962C8B-B14F-4D97-AF65-F5344CB8AC3E}">
        <p14:creationId xmlns:p14="http://schemas.microsoft.com/office/powerpoint/2010/main" val="779410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8BD2-CDD5-45D1-B209-24467791104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33F1138-EB9F-49A1-A09A-513BC172FFBB}"/>
              </a:ext>
            </a:extLst>
          </p:cNvPr>
          <p:cNvSpPr>
            <a:spLocks noGrp="1"/>
          </p:cNvSpPr>
          <p:nvPr>
            <p:ph sz="quarter" idx="10"/>
          </p:nvPr>
        </p:nvSpPr>
        <p:spPr/>
        <p:txBody>
          <a:bodyPr/>
          <a:lstStyle/>
          <a:p>
            <a:r>
              <a:rPr lang="en-US" dirty="0"/>
              <a:t>What is </a:t>
            </a:r>
            <a:r>
              <a:rPr lang="en-US" err="1"/>
              <a:t>BigQuery</a:t>
            </a:r>
            <a:r>
              <a:rPr lang="en-US"/>
              <a:t>?</a:t>
            </a:r>
          </a:p>
          <a:p>
            <a:endParaRPr lang="en-US" dirty="0"/>
          </a:p>
          <a:p>
            <a:r>
              <a:rPr lang="en-US" dirty="0"/>
              <a:t>Pinning Data in </a:t>
            </a:r>
            <a:r>
              <a:rPr lang="en-US"/>
              <a:t>the Console</a:t>
            </a:r>
          </a:p>
          <a:p>
            <a:endParaRPr lang="en-US" dirty="0"/>
          </a:p>
          <a:p>
            <a:r>
              <a:rPr lang="en-US" dirty="0"/>
              <a:t>Search </a:t>
            </a:r>
            <a:r>
              <a:rPr lang="en-US"/>
              <a:t>SRA Metadata</a:t>
            </a:r>
          </a:p>
          <a:p>
            <a:endParaRPr lang="en-US" dirty="0"/>
          </a:p>
          <a:p>
            <a:r>
              <a:rPr lang="en-US" dirty="0"/>
              <a:t>Taxonomy Searches of SRA</a:t>
            </a:r>
          </a:p>
          <a:p>
            <a:endParaRPr lang="en-US" dirty="0"/>
          </a:p>
        </p:txBody>
      </p:sp>
    </p:spTree>
    <p:extLst>
      <p:ext uri="{BB962C8B-B14F-4D97-AF65-F5344CB8AC3E}">
        <p14:creationId xmlns:p14="http://schemas.microsoft.com/office/powerpoint/2010/main" val="1988541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8A28A-E037-45D4-9B04-0FA41B2A80D7}"/>
              </a:ext>
            </a:extLst>
          </p:cNvPr>
          <p:cNvSpPr>
            <a:spLocks noGrp="1"/>
          </p:cNvSpPr>
          <p:nvPr>
            <p:ph type="title"/>
          </p:nvPr>
        </p:nvSpPr>
        <p:spPr/>
        <p:txBody>
          <a:bodyPr/>
          <a:lstStyle/>
          <a:p>
            <a:r>
              <a:rPr lang="en-US" dirty="0"/>
              <a:t>What is </a:t>
            </a:r>
            <a:r>
              <a:rPr lang="en-US" dirty="0" err="1"/>
              <a:t>BigQuery</a:t>
            </a:r>
            <a:r>
              <a:rPr lang="en-US" dirty="0"/>
              <a:t>?</a:t>
            </a:r>
          </a:p>
        </p:txBody>
      </p:sp>
      <p:sp>
        <p:nvSpPr>
          <p:cNvPr id="6" name="Text Placeholder 5">
            <a:extLst>
              <a:ext uri="{FF2B5EF4-FFF2-40B4-BE49-F238E27FC236}">
                <a16:creationId xmlns:a16="http://schemas.microsoft.com/office/drawing/2014/main" id="{757F47A7-6DC1-410E-B7DB-9614E31B43DF}"/>
              </a:ext>
            </a:extLst>
          </p:cNvPr>
          <p:cNvSpPr>
            <a:spLocks noGrp="1"/>
          </p:cNvSpPr>
          <p:nvPr>
            <p:ph sz="quarter" idx="10"/>
          </p:nvPr>
        </p:nvSpPr>
        <p:spPr>
          <a:xfrm>
            <a:off x="838200" y="1920875"/>
            <a:ext cx="5073650" cy="3930650"/>
          </a:xfrm>
        </p:spPr>
        <p:txBody>
          <a:bodyPr>
            <a:normAutofit fontScale="77500" lnSpcReduction="20000"/>
          </a:bodyPr>
          <a:lstStyle/>
          <a:p>
            <a:pPr marL="0" indent="0">
              <a:buNone/>
            </a:pPr>
            <a:r>
              <a:rPr lang="en-US" dirty="0" err="1"/>
              <a:t>BigQuery</a:t>
            </a:r>
            <a:r>
              <a:rPr lang="en-US" dirty="0"/>
              <a:t> is the Google Cloud Data Warehouse product.  </a:t>
            </a:r>
          </a:p>
          <a:p>
            <a:pPr marL="0" indent="0">
              <a:buNone/>
            </a:pPr>
            <a:r>
              <a:rPr lang="en-US" dirty="0"/>
              <a:t>It supports features like queries, access control, and data management.</a:t>
            </a:r>
          </a:p>
          <a:p>
            <a:pPr marL="0" indent="0">
              <a:buNone/>
            </a:pPr>
            <a:r>
              <a:rPr lang="en-US" dirty="0"/>
              <a:t>The Sequence Read Archive (SRA) maintains a copy of the sequence metadata from submissions in </a:t>
            </a:r>
            <a:r>
              <a:rPr lang="en-US" dirty="0" err="1"/>
              <a:t>BigQuery</a:t>
            </a:r>
            <a:endParaRPr lang="en-US" dirty="0"/>
          </a:p>
          <a:p>
            <a:pPr marL="0" indent="0">
              <a:buNone/>
            </a:pPr>
            <a:r>
              <a:rPr lang="en-US" dirty="0"/>
              <a:t>This allows SQL queries to search the metadata in ways that are hard or impossible with the NCBI Entrez search engine.</a:t>
            </a:r>
          </a:p>
          <a:p>
            <a:pPr marL="0" indent="0">
              <a:buNone/>
            </a:pPr>
            <a:r>
              <a:rPr lang="en-US" dirty="0">
                <a:hlinkClick r:id="rId2"/>
              </a:rPr>
              <a:t>https://cloud.google.com/bigquery/docs/how-to</a:t>
            </a:r>
            <a:endParaRPr lang="en-US" dirty="0"/>
          </a:p>
          <a:p>
            <a:endParaRPr lang="en-US" dirty="0"/>
          </a:p>
        </p:txBody>
      </p:sp>
      <p:pic>
        <p:nvPicPr>
          <p:cNvPr id="8" name="Picture 7" descr="The BigQuery console page.">
            <a:extLst>
              <a:ext uri="{FF2B5EF4-FFF2-40B4-BE49-F238E27FC236}">
                <a16:creationId xmlns:a16="http://schemas.microsoft.com/office/drawing/2014/main" id="{6300E1CD-967E-45D7-933A-B2A6A726BF4D}"/>
              </a:ext>
            </a:extLst>
          </p:cNvPr>
          <p:cNvPicPr>
            <a:picLocks noChangeAspect="1"/>
          </p:cNvPicPr>
          <p:nvPr/>
        </p:nvPicPr>
        <p:blipFill>
          <a:blip r:embed="rId3"/>
          <a:stretch>
            <a:fillRect/>
          </a:stretch>
        </p:blipFill>
        <p:spPr>
          <a:xfrm>
            <a:off x="6096000" y="1993106"/>
            <a:ext cx="5862585" cy="2871787"/>
          </a:xfrm>
          <a:prstGeom prst="rect">
            <a:avLst/>
          </a:prstGeom>
        </p:spPr>
      </p:pic>
    </p:spTree>
    <p:extLst>
      <p:ext uri="{BB962C8B-B14F-4D97-AF65-F5344CB8AC3E}">
        <p14:creationId xmlns:p14="http://schemas.microsoft.com/office/powerpoint/2010/main" val="3469568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A198-7E6D-444C-A68F-77601E38C63F}"/>
              </a:ext>
            </a:extLst>
          </p:cNvPr>
          <p:cNvSpPr>
            <a:spLocks noGrp="1"/>
          </p:cNvSpPr>
          <p:nvPr>
            <p:ph type="title"/>
          </p:nvPr>
        </p:nvSpPr>
        <p:spPr/>
        <p:txBody>
          <a:bodyPr/>
          <a:lstStyle/>
          <a:p>
            <a:r>
              <a:rPr lang="en-US" dirty="0"/>
              <a:t>Intro to </a:t>
            </a:r>
            <a:r>
              <a:rPr lang="en-US" dirty="0" err="1"/>
              <a:t>BigQuery</a:t>
            </a:r>
            <a:endParaRPr lang="en-US" dirty="0"/>
          </a:p>
        </p:txBody>
      </p:sp>
      <p:sp>
        <p:nvSpPr>
          <p:cNvPr id="4" name="Text Placeholder 3">
            <a:extLst>
              <a:ext uri="{FF2B5EF4-FFF2-40B4-BE49-F238E27FC236}">
                <a16:creationId xmlns:a16="http://schemas.microsoft.com/office/drawing/2014/main" id="{22E5585D-5187-490B-8E0C-62016887B5DC}"/>
              </a:ext>
            </a:extLst>
          </p:cNvPr>
          <p:cNvSpPr>
            <a:spLocks noGrp="1"/>
          </p:cNvSpPr>
          <p:nvPr>
            <p:ph sz="quarter" idx="10"/>
          </p:nvPr>
        </p:nvSpPr>
        <p:spPr>
          <a:xfrm>
            <a:off x="838200" y="1920875"/>
            <a:ext cx="4857750" cy="3930650"/>
          </a:xfrm>
        </p:spPr>
        <p:txBody>
          <a:bodyPr>
            <a:normAutofit/>
          </a:bodyPr>
          <a:lstStyle/>
          <a:p>
            <a:pPr marL="0" indent="0">
              <a:buNone/>
            </a:pPr>
            <a:r>
              <a:rPr lang="en-US" dirty="0"/>
              <a:t>Like bucket creation you can either use a client from Google in a </a:t>
            </a:r>
            <a:r>
              <a:rPr lang="en-US" dirty="0" err="1"/>
              <a:t>vm</a:t>
            </a:r>
            <a:r>
              <a:rPr lang="en-US" dirty="0"/>
              <a:t> (</a:t>
            </a:r>
            <a:r>
              <a:rPr lang="en-US" dirty="0" err="1"/>
              <a:t>bq</a:t>
            </a:r>
            <a:r>
              <a:rPr lang="en-US" dirty="0"/>
              <a:t>) or the GCP console in a web browser.</a:t>
            </a:r>
          </a:p>
          <a:p>
            <a:pPr marL="0" indent="0">
              <a:buNone/>
            </a:pPr>
            <a:r>
              <a:rPr lang="en-US" dirty="0"/>
              <a:t>For this demo we will only be using the browser console.</a:t>
            </a:r>
          </a:p>
        </p:txBody>
      </p:sp>
      <p:pic>
        <p:nvPicPr>
          <p:cNvPr id="5" name="Picture 4" descr="Th BigQuery console page.">
            <a:extLst>
              <a:ext uri="{FF2B5EF4-FFF2-40B4-BE49-F238E27FC236}">
                <a16:creationId xmlns:a16="http://schemas.microsoft.com/office/drawing/2014/main" id="{16345C37-4C67-452C-AD12-4BA2B384C8FB}"/>
              </a:ext>
            </a:extLst>
          </p:cNvPr>
          <p:cNvPicPr>
            <a:picLocks noChangeAspect="1"/>
          </p:cNvPicPr>
          <p:nvPr/>
        </p:nvPicPr>
        <p:blipFill>
          <a:blip r:embed="rId2"/>
          <a:stretch>
            <a:fillRect/>
          </a:stretch>
        </p:blipFill>
        <p:spPr>
          <a:xfrm>
            <a:off x="6096000" y="1993106"/>
            <a:ext cx="5862585" cy="2871787"/>
          </a:xfrm>
          <a:prstGeom prst="rect">
            <a:avLst/>
          </a:prstGeom>
        </p:spPr>
      </p:pic>
    </p:spTree>
    <p:extLst>
      <p:ext uri="{BB962C8B-B14F-4D97-AF65-F5344CB8AC3E}">
        <p14:creationId xmlns:p14="http://schemas.microsoft.com/office/powerpoint/2010/main" val="1744658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8E9D-E9FB-4E84-B4CB-CA8010F39253}"/>
              </a:ext>
            </a:extLst>
          </p:cNvPr>
          <p:cNvSpPr>
            <a:spLocks noGrp="1"/>
          </p:cNvSpPr>
          <p:nvPr>
            <p:ph type="title"/>
          </p:nvPr>
        </p:nvSpPr>
        <p:spPr/>
        <p:txBody>
          <a:bodyPr/>
          <a:lstStyle/>
          <a:p>
            <a:r>
              <a:rPr lang="en-US" dirty="0"/>
              <a:t>Adding Data</a:t>
            </a:r>
          </a:p>
        </p:txBody>
      </p:sp>
      <p:sp>
        <p:nvSpPr>
          <p:cNvPr id="4" name="Text Placeholder 3">
            <a:extLst>
              <a:ext uri="{FF2B5EF4-FFF2-40B4-BE49-F238E27FC236}">
                <a16:creationId xmlns:a16="http://schemas.microsoft.com/office/drawing/2014/main" id="{1BBF38F4-E8FB-489D-A23E-E6359EEDFA13}"/>
              </a:ext>
            </a:extLst>
          </p:cNvPr>
          <p:cNvSpPr>
            <a:spLocks noGrp="1"/>
          </p:cNvSpPr>
          <p:nvPr>
            <p:ph sz="quarter" idx="10"/>
          </p:nvPr>
        </p:nvSpPr>
        <p:spPr>
          <a:xfrm>
            <a:off x="838200" y="1920875"/>
            <a:ext cx="4127500" cy="3930650"/>
          </a:xfrm>
        </p:spPr>
        <p:txBody>
          <a:bodyPr/>
          <a:lstStyle/>
          <a:p>
            <a:pPr marL="0" indent="0">
              <a:buNone/>
            </a:pPr>
            <a:r>
              <a:rPr lang="en-US" dirty="0"/>
              <a:t>We will add the public SRA data set to our </a:t>
            </a:r>
            <a:r>
              <a:rPr lang="en-US" dirty="0" err="1"/>
              <a:t>BigQuery</a:t>
            </a:r>
            <a:r>
              <a:rPr lang="en-US" dirty="0"/>
              <a:t> project.</a:t>
            </a:r>
          </a:p>
          <a:p>
            <a:pPr marL="0" indent="0">
              <a:buNone/>
            </a:pPr>
            <a:r>
              <a:rPr lang="en-US" dirty="0"/>
              <a:t>Click + ADD DATA on the left side of the console.</a:t>
            </a:r>
          </a:p>
          <a:p>
            <a:pPr marL="0" indent="0">
              <a:buNone/>
            </a:pPr>
            <a:r>
              <a:rPr lang="en-US" dirty="0"/>
              <a:t>In the menu that appears click Pin a project.</a:t>
            </a:r>
          </a:p>
          <a:p>
            <a:endParaRPr lang="en-US" dirty="0"/>
          </a:p>
        </p:txBody>
      </p:sp>
      <p:pic>
        <p:nvPicPr>
          <p:cNvPr id="6" name="Picture 5" descr="The BigQuery console page where data will be added.">
            <a:extLst>
              <a:ext uri="{FF2B5EF4-FFF2-40B4-BE49-F238E27FC236}">
                <a16:creationId xmlns:a16="http://schemas.microsoft.com/office/drawing/2014/main" id="{86981AFD-C5BF-430C-B9B2-2AF7867539E3}"/>
              </a:ext>
            </a:extLst>
          </p:cNvPr>
          <p:cNvPicPr>
            <a:picLocks noChangeAspect="1"/>
          </p:cNvPicPr>
          <p:nvPr/>
        </p:nvPicPr>
        <p:blipFill>
          <a:blip r:embed="rId2"/>
          <a:stretch>
            <a:fillRect/>
          </a:stretch>
        </p:blipFill>
        <p:spPr>
          <a:xfrm>
            <a:off x="5107928" y="1471062"/>
            <a:ext cx="6603326" cy="3459163"/>
          </a:xfrm>
          <a:prstGeom prst="rect">
            <a:avLst/>
          </a:prstGeom>
        </p:spPr>
      </p:pic>
      <p:sp>
        <p:nvSpPr>
          <p:cNvPr id="9" name="Arrow: Right 8" descr="Arround pointing to the Add Data button on the console.">
            <a:extLst>
              <a:ext uri="{FF2B5EF4-FFF2-40B4-BE49-F238E27FC236}">
                <a16:creationId xmlns:a16="http://schemas.microsoft.com/office/drawing/2014/main" id="{55EC5BF3-C632-4C50-92A7-C0D9E96CABB7}"/>
              </a:ext>
            </a:extLst>
          </p:cNvPr>
          <p:cNvSpPr/>
          <p:nvPr/>
        </p:nvSpPr>
        <p:spPr>
          <a:xfrm>
            <a:off x="5494707" y="3080469"/>
            <a:ext cx="465513" cy="309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8" name="Arrow: Up 7" descr="Arrow pointing to the Pin a project option.">
            <a:extLst>
              <a:ext uri="{FF2B5EF4-FFF2-40B4-BE49-F238E27FC236}">
                <a16:creationId xmlns:a16="http://schemas.microsoft.com/office/drawing/2014/main" id="{AB5DADD5-9415-4048-98AA-12321ED1D97D}"/>
              </a:ext>
            </a:extLst>
          </p:cNvPr>
          <p:cNvSpPr/>
          <p:nvPr/>
        </p:nvSpPr>
        <p:spPr>
          <a:xfrm>
            <a:off x="6037806" y="3530628"/>
            <a:ext cx="310342" cy="4488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Tree>
    <p:extLst>
      <p:ext uri="{BB962C8B-B14F-4D97-AF65-F5344CB8AC3E}">
        <p14:creationId xmlns:p14="http://schemas.microsoft.com/office/powerpoint/2010/main" val="2559978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6A01-EA48-46D1-808E-A600D4FA4B72}"/>
              </a:ext>
            </a:extLst>
          </p:cNvPr>
          <p:cNvSpPr>
            <a:spLocks noGrp="1"/>
          </p:cNvSpPr>
          <p:nvPr>
            <p:ph type="title"/>
          </p:nvPr>
        </p:nvSpPr>
        <p:spPr/>
        <p:txBody>
          <a:bodyPr/>
          <a:lstStyle/>
          <a:p>
            <a:r>
              <a:rPr lang="en-US" dirty="0"/>
              <a:t>Adding Data</a:t>
            </a:r>
          </a:p>
        </p:txBody>
      </p:sp>
      <p:sp>
        <p:nvSpPr>
          <p:cNvPr id="4" name="Text Placeholder 3">
            <a:extLst>
              <a:ext uri="{FF2B5EF4-FFF2-40B4-BE49-F238E27FC236}">
                <a16:creationId xmlns:a16="http://schemas.microsoft.com/office/drawing/2014/main" id="{22734EC9-CA1F-4CB1-B71B-7E056F51D956}"/>
              </a:ext>
            </a:extLst>
          </p:cNvPr>
          <p:cNvSpPr>
            <a:spLocks noGrp="1"/>
          </p:cNvSpPr>
          <p:nvPr>
            <p:ph sz="quarter" idx="10"/>
          </p:nvPr>
        </p:nvSpPr>
        <p:spPr>
          <a:xfrm>
            <a:off x="628650" y="1463675"/>
            <a:ext cx="10515600" cy="3930650"/>
          </a:xfrm>
        </p:spPr>
        <p:txBody>
          <a:bodyPr/>
          <a:lstStyle/>
          <a:p>
            <a:pPr marL="0" indent="0">
              <a:buNone/>
            </a:pPr>
            <a:r>
              <a:rPr lang="en-US" dirty="0"/>
              <a:t>Enter </a:t>
            </a:r>
            <a:r>
              <a:rPr lang="en-US" dirty="0" err="1"/>
              <a:t>nih</a:t>
            </a:r>
            <a:r>
              <a:rPr lang="en-US" dirty="0"/>
              <a:t>-sra-datastore in the project name box.</a:t>
            </a:r>
          </a:p>
          <a:p>
            <a:pPr marL="0" indent="0">
              <a:buNone/>
            </a:pPr>
            <a:r>
              <a:rPr lang="en-US" dirty="0"/>
              <a:t>Click PIN.</a:t>
            </a:r>
          </a:p>
          <a:p>
            <a:pPr marL="0" indent="0">
              <a:buNone/>
            </a:pPr>
            <a:r>
              <a:rPr lang="en-US" dirty="0"/>
              <a:t>This will pin the public metadata datastore to your </a:t>
            </a:r>
            <a:r>
              <a:rPr lang="en-US" dirty="0" err="1"/>
              <a:t>BigQuery</a:t>
            </a:r>
            <a:r>
              <a:rPr lang="en-US" dirty="0"/>
              <a:t> console.</a:t>
            </a:r>
          </a:p>
        </p:txBody>
      </p:sp>
      <p:pic>
        <p:nvPicPr>
          <p:cNvPr id="6" name="Picture 5" descr="The Pin a project page with nih-sra-datastore project name entered.">
            <a:extLst>
              <a:ext uri="{FF2B5EF4-FFF2-40B4-BE49-F238E27FC236}">
                <a16:creationId xmlns:a16="http://schemas.microsoft.com/office/drawing/2014/main" id="{96C38EB6-D8D1-44BF-9287-E60672A9022A}"/>
              </a:ext>
            </a:extLst>
          </p:cNvPr>
          <p:cNvPicPr>
            <a:picLocks noChangeAspect="1"/>
          </p:cNvPicPr>
          <p:nvPr/>
        </p:nvPicPr>
        <p:blipFill>
          <a:blip r:embed="rId2"/>
          <a:stretch>
            <a:fillRect/>
          </a:stretch>
        </p:blipFill>
        <p:spPr>
          <a:xfrm>
            <a:off x="5273545" y="3262312"/>
            <a:ext cx="5048250" cy="3276600"/>
          </a:xfrm>
          <a:prstGeom prst="rect">
            <a:avLst/>
          </a:prstGeom>
        </p:spPr>
      </p:pic>
    </p:spTree>
    <p:extLst>
      <p:ext uri="{BB962C8B-B14F-4D97-AF65-F5344CB8AC3E}">
        <p14:creationId xmlns:p14="http://schemas.microsoft.com/office/powerpoint/2010/main" val="2036944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8C80-A7E3-476E-8930-90035AB66BBB}"/>
              </a:ext>
            </a:extLst>
          </p:cNvPr>
          <p:cNvSpPr>
            <a:spLocks noGrp="1"/>
          </p:cNvSpPr>
          <p:nvPr>
            <p:ph type="title"/>
          </p:nvPr>
        </p:nvSpPr>
        <p:spPr/>
        <p:txBody>
          <a:bodyPr/>
          <a:lstStyle/>
          <a:p>
            <a:r>
              <a:rPr lang="en-US" dirty="0"/>
              <a:t>Simple SQL Queries</a:t>
            </a:r>
          </a:p>
        </p:txBody>
      </p:sp>
      <p:sp>
        <p:nvSpPr>
          <p:cNvPr id="4" name="Text Placeholder 3">
            <a:extLst>
              <a:ext uri="{FF2B5EF4-FFF2-40B4-BE49-F238E27FC236}">
                <a16:creationId xmlns:a16="http://schemas.microsoft.com/office/drawing/2014/main" id="{187D5DA7-A995-48FF-91C3-C5BECB4A3DC6}"/>
              </a:ext>
            </a:extLst>
          </p:cNvPr>
          <p:cNvSpPr>
            <a:spLocks noGrp="1"/>
          </p:cNvSpPr>
          <p:nvPr>
            <p:ph sz="quarter" idx="10"/>
          </p:nvPr>
        </p:nvSpPr>
        <p:spPr/>
        <p:txBody>
          <a:bodyPr>
            <a:normAutofit/>
          </a:bodyPr>
          <a:lstStyle/>
          <a:p>
            <a:pPr marL="0" indent="0">
              <a:buNone/>
            </a:pPr>
            <a:r>
              <a:rPr lang="en-US" dirty="0"/>
              <a:t>A very basic overview of SQL queries.</a:t>
            </a:r>
          </a:p>
          <a:p>
            <a:pPr marL="0" indent="0">
              <a:buNone/>
            </a:pPr>
            <a:r>
              <a:rPr lang="en-US" dirty="0"/>
              <a:t>SELECT – command to extract data from a table.</a:t>
            </a:r>
          </a:p>
          <a:p>
            <a:pPr marL="0" indent="0">
              <a:buNone/>
            </a:pPr>
            <a:r>
              <a:rPr lang="en-US" dirty="0"/>
              <a:t>FROM – specify which tables to extract data from</a:t>
            </a:r>
          </a:p>
          <a:p>
            <a:pPr marL="0" indent="0">
              <a:buNone/>
            </a:pPr>
            <a:r>
              <a:rPr lang="en-US" dirty="0"/>
              <a:t>WHERE – filters the data</a:t>
            </a:r>
          </a:p>
          <a:p>
            <a:pPr marL="0" indent="0">
              <a:buNone/>
            </a:pPr>
            <a:r>
              <a:rPr lang="en-US" dirty="0"/>
              <a:t>ORDER BY – order the results by specified column(s)</a:t>
            </a:r>
          </a:p>
          <a:p>
            <a:pPr marL="0" indent="0">
              <a:buNone/>
            </a:pPr>
            <a:endParaRPr lang="en-US" dirty="0"/>
          </a:p>
          <a:p>
            <a:pPr marL="0" indent="0">
              <a:buNone/>
            </a:pPr>
            <a:r>
              <a:rPr lang="en-US" dirty="0">
                <a:hlinkClick r:id="rId2"/>
              </a:rPr>
              <a:t>https://cloud.google.com/bigquery/docs/reference/standard-sql/query-syntax</a:t>
            </a:r>
            <a:endParaRPr lang="en-US" dirty="0"/>
          </a:p>
          <a:p>
            <a:pPr marL="0" indent="0">
              <a:buNone/>
            </a:pPr>
            <a:endParaRPr lang="en-US" dirty="0"/>
          </a:p>
        </p:txBody>
      </p:sp>
    </p:spTree>
    <p:extLst>
      <p:ext uri="{BB962C8B-B14F-4D97-AF65-F5344CB8AC3E}">
        <p14:creationId xmlns:p14="http://schemas.microsoft.com/office/powerpoint/2010/main" val="2216777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3692-CD55-45B6-94BB-639C7C923640}"/>
              </a:ext>
            </a:extLst>
          </p:cNvPr>
          <p:cNvSpPr>
            <a:spLocks noGrp="1"/>
          </p:cNvSpPr>
          <p:nvPr>
            <p:ph type="title"/>
          </p:nvPr>
        </p:nvSpPr>
        <p:spPr/>
        <p:txBody>
          <a:bodyPr/>
          <a:lstStyle/>
          <a:p>
            <a:r>
              <a:rPr lang="en-US" dirty="0"/>
              <a:t>Searching in </a:t>
            </a:r>
            <a:r>
              <a:rPr lang="en-US" dirty="0" err="1"/>
              <a:t>BigQuery</a:t>
            </a:r>
            <a:endParaRPr lang="en-US" dirty="0"/>
          </a:p>
        </p:txBody>
      </p:sp>
      <p:sp>
        <p:nvSpPr>
          <p:cNvPr id="4" name="Text Placeholder 3">
            <a:extLst>
              <a:ext uri="{FF2B5EF4-FFF2-40B4-BE49-F238E27FC236}">
                <a16:creationId xmlns:a16="http://schemas.microsoft.com/office/drawing/2014/main" id="{C3BEA01D-03A2-47AF-AAEC-EE452CA29AFC}"/>
              </a:ext>
            </a:extLst>
          </p:cNvPr>
          <p:cNvSpPr>
            <a:spLocks noGrp="1"/>
          </p:cNvSpPr>
          <p:nvPr>
            <p:ph sz="quarter" idx="10"/>
          </p:nvPr>
        </p:nvSpPr>
        <p:spPr>
          <a:xfrm>
            <a:off x="660400" y="1539874"/>
            <a:ext cx="4400550" cy="4753823"/>
          </a:xfrm>
        </p:spPr>
        <p:txBody>
          <a:bodyPr>
            <a:normAutofit fontScale="92500" lnSpcReduction="20000"/>
          </a:bodyPr>
          <a:lstStyle/>
          <a:p>
            <a:pPr marL="0" indent="0">
              <a:buNone/>
            </a:pPr>
            <a:r>
              <a:rPr lang="en-US" dirty="0"/>
              <a:t>Here is an example search for the SRA Data.</a:t>
            </a:r>
          </a:p>
          <a:p>
            <a:pPr marL="0" indent="0">
              <a:buNone/>
            </a:pPr>
            <a:r>
              <a:rPr lang="en-US" b="1" dirty="0"/>
              <a:t>SELECT *</a:t>
            </a:r>
            <a:br>
              <a:rPr lang="en-US" b="1" dirty="0"/>
            </a:br>
            <a:r>
              <a:rPr lang="en-US" b="1" dirty="0"/>
              <a:t>FROM `</a:t>
            </a:r>
            <a:r>
              <a:rPr lang="en-US" b="1" dirty="0" err="1"/>
              <a:t>nih</a:t>
            </a:r>
            <a:r>
              <a:rPr lang="en-US" b="1" dirty="0"/>
              <a:t>-sra-</a:t>
            </a:r>
            <a:r>
              <a:rPr lang="en-US" b="1" dirty="0" err="1"/>
              <a:t>datastore.sra.metadata</a:t>
            </a:r>
            <a:r>
              <a:rPr lang="en-US" b="1" dirty="0"/>
              <a:t>`</a:t>
            </a:r>
            <a:br>
              <a:rPr lang="en-US" b="1" dirty="0"/>
            </a:br>
            <a:r>
              <a:rPr lang="en-US" b="1" dirty="0"/>
              <a:t>WHERE organism = ‘Homo sapiens’</a:t>
            </a:r>
          </a:p>
          <a:p>
            <a:pPr marL="0" indent="0">
              <a:buNone/>
            </a:pPr>
            <a:r>
              <a:rPr lang="en-US" dirty="0"/>
              <a:t>This query will search in the metadata table that is part of the SRA dataset contained in the </a:t>
            </a:r>
            <a:r>
              <a:rPr lang="en-US" dirty="0" err="1"/>
              <a:t>nih</a:t>
            </a:r>
            <a:r>
              <a:rPr lang="en-US" dirty="0"/>
              <a:t>-sra-datastore project.</a:t>
            </a:r>
          </a:p>
          <a:p>
            <a:pPr marL="0" indent="0">
              <a:buNone/>
            </a:pPr>
            <a:r>
              <a:rPr lang="en-US" dirty="0"/>
              <a:t>The query will look for all (Select *) records with ‘Homo sapiens’ in the organism column.</a:t>
            </a:r>
          </a:p>
        </p:txBody>
      </p:sp>
      <p:pic>
        <p:nvPicPr>
          <p:cNvPr id="5" name="Picture 4" descr="The BigQuery editor page with the query described in the text entered.">
            <a:extLst>
              <a:ext uri="{FF2B5EF4-FFF2-40B4-BE49-F238E27FC236}">
                <a16:creationId xmlns:a16="http://schemas.microsoft.com/office/drawing/2014/main" id="{8B842683-9F39-473D-ABC3-BF082DA6D0F3}"/>
              </a:ext>
            </a:extLst>
          </p:cNvPr>
          <p:cNvPicPr>
            <a:picLocks noChangeAspect="1"/>
          </p:cNvPicPr>
          <p:nvPr/>
        </p:nvPicPr>
        <p:blipFill>
          <a:blip r:embed="rId2"/>
          <a:stretch>
            <a:fillRect/>
          </a:stretch>
        </p:blipFill>
        <p:spPr>
          <a:xfrm>
            <a:off x="5457826" y="1690688"/>
            <a:ext cx="6342190" cy="3713519"/>
          </a:xfrm>
          <a:prstGeom prst="rect">
            <a:avLst/>
          </a:prstGeom>
        </p:spPr>
      </p:pic>
    </p:spTree>
    <p:extLst>
      <p:ext uri="{BB962C8B-B14F-4D97-AF65-F5344CB8AC3E}">
        <p14:creationId xmlns:p14="http://schemas.microsoft.com/office/powerpoint/2010/main" val="185677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4B9694-2183-49CB-B683-E103CB88E79E}"/>
              </a:ext>
            </a:extLst>
          </p:cNvPr>
          <p:cNvSpPr txBox="1"/>
          <p:nvPr/>
        </p:nvSpPr>
        <p:spPr>
          <a:xfrm>
            <a:off x="4183495" y="280802"/>
            <a:ext cx="370005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badi"/>
                <a:ea typeface="+mn-ea"/>
                <a:cs typeface="+mn-cs"/>
              </a:rPr>
              <a:t>II. NCBI in the Cloud</a:t>
            </a:r>
          </a:p>
        </p:txBody>
      </p:sp>
      <p:sp>
        <p:nvSpPr>
          <p:cNvPr id="5" name="TextBox 4">
            <a:extLst>
              <a:ext uri="{FF2B5EF4-FFF2-40B4-BE49-F238E27FC236}">
                <a16:creationId xmlns:a16="http://schemas.microsoft.com/office/drawing/2014/main" id="{A9160C83-16B1-45EF-90F1-81ABF12FED5C}"/>
              </a:ext>
            </a:extLst>
          </p:cNvPr>
          <p:cNvSpPr txBox="1"/>
          <p:nvPr/>
        </p:nvSpPr>
        <p:spPr>
          <a:xfrm>
            <a:off x="987466" y="1205675"/>
            <a:ext cx="4567276" cy="489364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badi"/>
                <a:ea typeface="+mn-ea"/>
                <a:cs typeface="+mn-cs"/>
              </a:rPr>
              <a:t>NIH  STRIDES Initiative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badi"/>
                <a:ea typeface="+mn-ea"/>
                <a:cs typeface="+mn-cs"/>
              </a:rPr>
              <a:t>SRA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badi"/>
                <a:ea typeface="+mn-ea"/>
                <a:cs typeface="+mn-cs"/>
              </a:rPr>
              <a:t>	SRA toolkit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badi"/>
                <a:ea typeface="+mn-ea"/>
                <a:cs typeface="+mn-cs"/>
              </a:rPr>
              <a:t>	Metadata via BigQuery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badi"/>
                <a:ea typeface="+mn-ea"/>
                <a:cs typeface="+mn-cs"/>
              </a:rPr>
              <a:t>	Sars-Cov2 Dataset in AWS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badi"/>
                <a:ea typeface="+mn-ea"/>
                <a:cs typeface="+mn-cs"/>
              </a:rPr>
              <a:t>ElasticBLAST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badi"/>
                <a:ea typeface="+mn-ea"/>
                <a:cs typeface="+mn-cs"/>
              </a:rPr>
              <a:t>Annotation pipelines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badi"/>
                <a:ea typeface="+mn-ea"/>
                <a:cs typeface="+mn-cs"/>
              </a:rPr>
              <a:t>	PGAP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badi"/>
                <a:ea typeface="+mn-ea"/>
                <a:cs typeface="+mn-cs"/>
              </a:rPr>
              <a:t>	RAPt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badi"/>
              <a:ea typeface="+mn-ea"/>
              <a:cs typeface="+mn-cs"/>
            </a:endParaRPr>
          </a:p>
        </p:txBody>
      </p:sp>
    </p:spTree>
    <p:extLst>
      <p:ext uri="{BB962C8B-B14F-4D97-AF65-F5344CB8AC3E}">
        <p14:creationId xmlns:p14="http://schemas.microsoft.com/office/powerpoint/2010/main" val="3408765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77DCC-A9F8-401F-9791-29909D3E092F}"/>
              </a:ext>
            </a:extLst>
          </p:cNvPr>
          <p:cNvSpPr>
            <a:spLocks noGrp="1"/>
          </p:cNvSpPr>
          <p:nvPr>
            <p:ph type="title"/>
          </p:nvPr>
        </p:nvSpPr>
        <p:spPr/>
        <p:txBody>
          <a:bodyPr/>
          <a:lstStyle/>
          <a:p>
            <a:r>
              <a:rPr lang="en-US" dirty="0"/>
              <a:t>Console Previews and Info</a:t>
            </a:r>
          </a:p>
        </p:txBody>
      </p:sp>
      <p:sp>
        <p:nvSpPr>
          <p:cNvPr id="4" name="Text Placeholder 3">
            <a:extLst>
              <a:ext uri="{FF2B5EF4-FFF2-40B4-BE49-F238E27FC236}">
                <a16:creationId xmlns:a16="http://schemas.microsoft.com/office/drawing/2014/main" id="{AE02EA9C-219E-42F3-9717-B674F53EC18A}"/>
              </a:ext>
            </a:extLst>
          </p:cNvPr>
          <p:cNvSpPr>
            <a:spLocks noGrp="1"/>
          </p:cNvSpPr>
          <p:nvPr>
            <p:ph sz="quarter" idx="10"/>
          </p:nvPr>
        </p:nvSpPr>
        <p:spPr>
          <a:xfrm>
            <a:off x="573843" y="1431059"/>
            <a:ext cx="5596780" cy="3930650"/>
          </a:xfrm>
        </p:spPr>
        <p:txBody>
          <a:bodyPr>
            <a:normAutofit/>
          </a:bodyPr>
          <a:lstStyle/>
          <a:p>
            <a:pPr marL="0" indent="0">
              <a:buNone/>
            </a:pPr>
            <a:r>
              <a:rPr lang="en-US" dirty="0"/>
              <a:t>The console has some very useful features we can explore.</a:t>
            </a:r>
          </a:p>
          <a:p>
            <a:pPr marL="0" indent="0">
              <a:buNone/>
            </a:pPr>
            <a:r>
              <a:rPr lang="en-US" dirty="0"/>
              <a:t>We can look through the tables available to query in the pinned dataset.</a:t>
            </a:r>
          </a:p>
          <a:p>
            <a:pPr marL="0" indent="0">
              <a:buNone/>
            </a:pPr>
            <a:r>
              <a:rPr lang="en-US" dirty="0"/>
              <a:t>By clicking on a single table we can view the columns and data type of those columns.</a:t>
            </a:r>
          </a:p>
        </p:txBody>
      </p:sp>
      <p:pic>
        <p:nvPicPr>
          <p:cNvPr id="13" name="Picture 12" descr="The BigQuery console page with the sra metadata table selected.">
            <a:extLst>
              <a:ext uri="{FF2B5EF4-FFF2-40B4-BE49-F238E27FC236}">
                <a16:creationId xmlns:a16="http://schemas.microsoft.com/office/drawing/2014/main" id="{44ABCC64-346C-4E5E-BE27-01BC566EE88E}"/>
              </a:ext>
            </a:extLst>
          </p:cNvPr>
          <p:cNvPicPr>
            <a:picLocks noChangeAspect="1"/>
          </p:cNvPicPr>
          <p:nvPr/>
        </p:nvPicPr>
        <p:blipFill>
          <a:blip r:embed="rId2"/>
          <a:stretch>
            <a:fillRect/>
          </a:stretch>
        </p:blipFill>
        <p:spPr>
          <a:xfrm>
            <a:off x="665262" y="4197927"/>
            <a:ext cx="3293247" cy="2477193"/>
          </a:xfrm>
          <a:prstGeom prst="rect">
            <a:avLst/>
          </a:prstGeom>
        </p:spPr>
      </p:pic>
      <p:sp>
        <p:nvSpPr>
          <p:cNvPr id="14" name="Rectangle: Rounded Corners 13" descr="Rectangle drawn around the pinned sra datastore project and the details window that will be shown larger in additional pictures.">
            <a:extLst>
              <a:ext uri="{FF2B5EF4-FFF2-40B4-BE49-F238E27FC236}">
                <a16:creationId xmlns:a16="http://schemas.microsoft.com/office/drawing/2014/main" id="{2E4C5080-581A-4545-9480-92DB54F4BBAD}"/>
              </a:ext>
            </a:extLst>
          </p:cNvPr>
          <p:cNvSpPr/>
          <p:nvPr/>
        </p:nvSpPr>
        <p:spPr>
          <a:xfrm>
            <a:off x="621172" y="5428210"/>
            <a:ext cx="3293247" cy="1313411"/>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cxnSp>
        <p:nvCxnSpPr>
          <p:cNvPr id="16" name="Straight Arrow Connector 15" descr="Arrow from the BigQuery console page to a zoomed in image of the nih-sra-datastore project contents.">
            <a:extLst>
              <a:ext uri="{FF2B5EF4-FFF2-40B4-BE49-F238E27FC236}">
                <a16:creationId xmlns:a16="http://schemas.microsoft.com/office/drawing/2014/main" id="{3A8A9A2D-1338-429B-86CF-61566998993C}"/>
              </a:ext>
            </a:extLst>
          </p:cNvPr>
          <p:cNvCxnSpPr>
            <a:cxnSpLocks/>
          </p:cNvCxnSpPr>
          <p:nvPr/>
        </p:nvCxnSpPr>
        <p:spPr>
          <a:xfrm flipV="1">
            <a:off x="1363287" y="1612900"/>
            <a:ext cx="6943999" cy="4372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descr="Zoomed in image of the nih-sra-datastore project contents.">
            <a:extLst>
              <a:ext uri="{FF2B5EF4-FFF2-40B4-BE49-F238E27FC236}">
                <a16:creationId xmlns:a16="http://schemas.microsoft.com/office/drawing/2014/main" id="{99EE5840-8738-4179-A7E7-394FCA7111C6}"/>
              </a:ext>
            </a:extLst>
          </p:cNvPr>
          <p:cNvPicPr>
            <a:picLocks noChangeAspect="1"/>
          </p:cNvPicPr>
          <p:nvPr/>
        </p:nvPicPr>
        <p:blipFill>
          <a:blip r:embed="rId3"/>
          <a:stretch>
            <a:fillRect/>
          </a:stretch>
        </p:blipFill>
        <p:spPr>
          <a:xfrm>
            <a:off x="8798757" y="365125"/>
            <a:ext cx="2819400" cy="2495550"/>
          </a:xfrm>
          <a:prstGeom prst="rect">
            <a:avLst/>
          </a:prstGeom>
        </p:spPr>
      </p:pic>
      <p:sp>
        <p:nvSpPr>
          <p:cNvPr id="6" name="Arrow: Left 5" descr="Arrow pointing to the metadata table of the nih-sra-datastore project.">
            <a:extLst>
              <a:ext uri="{FF2B5EF4-FFF2-40B4-BE49-F238E27FC236}">
                <a16:creationId xmlns:a16="http://schemas.microsoft.com/office/drawing/2014/main" id="{70F4190C-6BB2-4A2C-AFF4-BBDF08F4A17D}"/>
              </a:ext>
            </a:extLst>
          </p:cNvPr>
          <p:cNvSpPr/>
          <p:nvPr/>
        </p:nvSpPr>
        <p:spPr>
          <a:xfrm>
            <a:off x="10659960" y="893706"/>
            <a:ext cx="513184" cy="3918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cxnSp>
        <p:nvCxnSpPr>
          <p:cNvPr id="8" name="Straight Arrow Connector 7" descr="Arrow pointing from the BigQuery console page to a zoomed in image of the column contents of the metadata table of the nih-sra-datastore project.">
            <a:extLst>
              <a:ext uri="{FF2B5EF4-FFF2-40B4-BE49-F238E27FC236}">
                <a16:creationId xmlns:a16="http://schemas.microsoft.com/office/drawing/2014/main" id="{BCE760C9-A846-48E7-A774-D333149F2758}"/>
              </a:ext>
            </a:extLst>
          </p:cNvPr>
          <p:cNvCxnSpPr>
            <a:cxnSpLocks/>
          </p:cNvCxnSpPr>
          <p:nvPr/>
        </p:nvCxnSpPr>
        <p:spPr>
          <a:xfrm flipV="1">
            <a:off x="3141733" y="5245331"/>
            <a:ext cx="3732892" cy="839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descr="Zoomed in image of the columns in the metadata table of the nih-sra-datastore project.">
            <a:extLst>
              <a:ext uri="{FF2B5EF4-FFF2-40B4-BE49-F238E27FC236}">
                <a16:creationId xmlns:a16="http://schemas.microsoft.com/office/drawing/2014/main" id="{6AD03673-0B59-4D98-BD35-5F8664DA4305}"/>
              </a:ext>
            </a:extLst>
          </p:cNvPr>
          <p:cNvPicPr>
            <a:picLocks noChangeAspect="1"/>
          </p:cNvPicPr>
          <p:nvPr/>
        </p:nvPicPr>
        <p:blipFill>
          <a:blip r:embed="rId4"/>
          <a:stretch>
            <a:fillRect/>
          </a:stretch>
        </p:blipFill>
        <p:spPr>
          <a:xfrm>
            <a:off x="7163575" y="2934394"/>
            <a:ext cx="4454582" cy="3160513"/>
          </a:xfrm>
          <a:prstGeom prst="rect">
            <a:avLst/>
          </a:prstGeom>
        </p:spPr>
      </p:pic>
    </p:spTree>
    <p:extLst>
      <p:ext uri="{BB962C8B-B14F-4D97-AF65-F5344CB8AC3E}">
        <p14:creationId xmlns:p14="http://schemas.microsoft.com/office/powerpoint/2010/main" val="2500247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05AA-A9BE-42F3-9E40-CC5832C208E4}"/>
              </a:ext>
            </a:extLst>
          </p:cNvPr>
          <p:cNvSpPr>
            <a:spLocks noGrp="1"/>
          </p:cNvSpPr>
          <p:nvPr>
            <p:ph type="title"/>
          </p:nvPr>
        </p:nvSpPr>
        <p:spPr/>
        <p:txBody>
          <a:bodyPr/>
          <a:lstStyle/>
          <a:p>
            <a:r>
              <a:rPr lang="en-US" dirty="0" err="1"/>
              <a:t>BigQuery</a:t>
            </a:r>
            <a:r>
              <a:rPr lang="en-US" dirty="0"/>
              <a:t> Charges</a:t>
            </a:r>
          </a:p>
        </p:txBody>
      </p:sp>
      <p:sp>
        <p:nvSpPr>
          <p:cNvPr id="4" name="Text Placeholder 3">
            <a:extLst>
              <a:ext uri="{FF2B5EF4-FFF2-40B4-BE49-F238E27FC236}">
                <a16:creationId xmlns:a16="http://schemas.microsoft.com/office/drawing/2014/main" id="{01C3BE83-AB86-474C-973A-26F29C33D95F}"/>
              </a:ext>
            </a:extLst>
          </p:cNvPr>
          <p:cNvSpPr>
            <a:spLocks noGrp="1"/>
          </p:cNvSpPr>
          <p:nvPr>
            <p:ph sz="quarter" idx="10"/>
          </p:nvPr>
        </p:nvSpPr>
        <p:spPr>
          <a:xfrm>
            <a:off x="533400" y="1565275"/>
            <a:ext cx="5170036" cy="3930650"/>
          </a:xfrm>
        </p:spPr>
        <p:txBody>
          <a:bodyPr>
            <a:normAutofit fontScale="77500" lnSpcReduction="20000"/>
          </a:bodyPr>
          <a:lstStyle/>
          <a:p>
            <a:pPr marL="0" indent="0">
              <a:buNone/>
            </a:pPr>
            <a:r>
              <a:rPr lang="en-US" dirty="0"/>
              <a:t>We also get a preview of how much data will be searched.</a:t>
            </a:r>
          </a:p>
          <a:p>
            <a:pPr marL="0" indent="0">
              <a:buNone/>
            </a:pPr>
            <a:r>
              <a:rPr lang="en-US" dirty="0"/>
              <a:t>Our example query will look through 17.1 GB of data to get a result.</a:t>
            </a:r>
          </a:p>
          <a:p>
            <a:pPr marL="0" indent="0">
              <a:buNone/>
            </a:pPr>
            <a:r>
              <a:rPr lang="en-US" dirty="0"/>
              <a:t>This is one of the ways you generate cost in </a:t>
            </a:r>
            <a:r>
              <a:rPr lang="en-US" dirty="0" err="1"/>
              <a:t>BigQuery</a:t>
            </a:r>
            <a:endParaRPr lang="en-US" dirty="0"/>
          </a:p>
          <a:p>
            <a:pPr marL="0" indent="0">
              <a:buNone/>
            </a:pPr>
            <a:r>
              <a:rPr lang="en-US" dirty="0">
                <a:hlinkClick r:id="rId2"/>
              </a:rPr>
              <a:t>https://cloud.google.com/bigquery/pricing</a:t>
            </a:r>
            <a:endParaRPr lang="en-US" dirty="0"/>
          </a:p>
          <a:p>
            <a:pPr marL="0" indent="0">
              <a:buNone/>
            </a:pPr>
            <a:r>
              <a:rPr lang="en-US" dirty="0"/>
              <a:t>Our example is an on-demand query which currently costs $5.00 per TB searched.</a:t>
            </a:r>
          </a:p>
          <a:p>
            <a:pPr marL="0" indent="0">
              <a:buNone/>
            </a:pPr>
            <a:r>
              <a:rPr lang="en-US" dirty="0"/>
              <a:t>This query would be ~$0.10 to run </a:t>
            </a:r>
          </a:p>
          <a:p>
            <a:pPr marL="0" indent="0">
              <a:buNone/>
            </a:pPr>
            <a:r>
              <a:rPr lang="en-US" dirty="0"/>
              <a:t>The first 1 TB each month is free. </a:t>
            </a:r>
          </a:p>
        </p:txBody>
      </p:sp>
      <p:pic>
        <p:nvPicPr>
          <p:cNvPr id="5" name="Picture 4" descr="The BigQuery console with the query from slide 9 entered.">
            <a:extLst>
              <a:ext uri="{FF2B5EF4-FFF2-40B4-BE49-F238E27FC236}">
                <a16:creationId xmlns:a16="http://schemas.microsoft.com/office/drawing/2014/main" id="{62F59ECD-2416-46B8-AD6E-02FCC73AD5DE}"/>
              </a:ext>
            </a:extLst>
          </p:cNvPr>
          <p:cNvPicPr>
            <a:picLocks noChangeAspect="1"/>
          </p:cNvPicPr>
          <p:nvPr/>
        </p:nvPicPr>
        <p:blipFill>
          <a:blip r:embed="rId3"/>
          <a:stretch>
            <a:fillRect/>
          </a:stretch>
        </p:blipFill>
        <p:spPr>
          <a:xfrm>
            <a:off x="8032305" y="285220"/>
            <a:ext cx="3237541" cy="2435290"/>
          </a:xfrm>
          <a:prstGeom prst="rect">
            <a:avLst/>
          </a:prstGeom>
        </p:spPr>
      </p:pic>
      <p:sp>
        <p:nvSpPr>
          <p:cNvPr id="6" name="Rectangle: Rounded Corners 5" descr="Rectangle drawn around the query editor section of the BigQuery console.">
            <a:extLst>
              <a:ext uri="{FF2B5EF4-FFF2-40B4-BE49-F238E27FC236}">
                <a16:creationId xmlns:a16="http://schemas.microsoft.com/office/drawing/2014/main" id="{10FAA7B8-2A9E-4FC1-96AA-D0C3CAF7947A}"/>
              </a:ext>
            </a:extLst>
          </p:cNvPr>
          <p:cNvSpPr/>
          <p:nvPr/>
        </p:nvSpPr>
        <p:spPr>
          <a:xfrm>
            <a:off x="9029656" y="569167"/>
            <a:ext cx="2267339" cy="606490"/>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cxnSp>
        <p:nvCxnSpPr>
          <p:cNvPr id="8" name="Straight Arrow Connector 7" descr="Arrow from the query editor portion of the BigQuery console to a zoomed in image of the query editor.">
            <a:extLst>
              <a:ext uri="{FF2B5EF4-FFF2-40B4-BE49-F238E27FC236}">
                <a16:creationId xmlns:a16="http://schemas.microsoft.com/office/drawing/2014/main" id="{ECC7A4F9-0D4B-4385-89DE-B179070F43DD}"/>
              </a:ext>
            </a:extLst>
          </p:cNvPr>
          <p:cNvCxnSpPr>
            <a:cxnSpLocks/>
          </p:cNvCxnSpPr>
          <p:nvPr/>
        </p:nvCxnSpPr>
        <p:spPr>
          <a:xfrm flipH="1">
            <a:off x="8248426" y="1219444"/>
            <a:ext cx="781230" cy="2114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Zoomed in image of the query editor with a message that the query will process 17.1 GB when run.">
            <a:extLst>
              <a:ext uri="{FF2B5EF4-FFF2-40B4-BE49-F238E27FC236}">
                <a16:creationId xmlns:a16="http://schemas.microsoft.com/office/drawing/2014/main" id="{D0047848-6A2B-487A-9013-A8164CAC2C4B}"/>
              </a:ext>
            </a:extLst>
          </p:cNvPr>
          <p:cNvPicPr>
            <a:picLocks noChangeAspect="1"/>
          </p:cNvPicPr>
          <p:nvPr/>
        </p:nvPicPr>
        <p:blipFill>
          <a:blip r:embed="rId4"/>
          <a:stretch>
            <a:fillRect/>
          </a:stretch>
        </p:blipFill>
        <p:spPr>
          <a:xfrm>
            <a:off x="6096000" y="3429000"/>
            <a:ext cx="5954193" cy="1375901"/>
          </a:xfrm>
          <a:prstGeom prst="rect">
            <a:avLst/>
          </a:prstGeom>
        </p:spPr>
      </p:pic>
      <p:sp>
        <p:nvSpPr>
          <p:cNvPr id="12" name="Rectangle: Rounded Corners 11" descr="Rectangle around the message showing that 17.1 GB will be processed by this query.">
            <a:extLst>
              <a:ext uri="{FF2B5EF4-FFF2-40B4-BE49-F238E27FC236}">
                <a16:creationId xmlns:a16="http://schemas.microsoft.com/office/drawing/2014/main" id="{E1492803-E752-4FEC-8765-5A88D6B1954C}"/>
              </a:ext>
            </a:extLst>
          </p:cNvPr>
          <p:cNvSpPr/>
          <p:nvPr/>
        </p:nvSpPr>
        <p:spPr>
          <a:xfrm>
            <a:off x="9651076" y="4447309"/>
            <a:ext cx="2269375" cy="507076"/>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Tree>
    <p:extLst>
      <p:ext uri="{BB962C8B-B14F-4D97-AF65-F5344CB8AC3E}">
        <p14:creationId xmlns:p14="http://schemas.microsoft.com/office/powerpoint/2010/main" val="3804410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5467-5FFF-44AD-B052-56AE1BDB90B7}"/>
              </a:ext>
            </a:extLst>
          </p:cNvPr>
          <p:cNvSpPr>
            <a:spLocks noGrp="1"/>
          </p:cNvSpPr>
          <p:nvPr>
            <p:ph type="title"/>
          </p:nvPr>
        </p:nvSpPr>
        <p:spPr/>
        <p:txBody>
          <a:bodyPr/>
          <a:lstStyle/>
          <a:p>
            <a:r>
              <a:rPr lang="en-US" dirty="0"/>
              <a:t>Running a Query</a:t>
            </a:r>
          </a:p>
        </p:txBody>
      </p:sp>
      <p:sp>
        <p:nvSpPr>
          <p:cNvPr id="4" name="Text Placeholder 3">
            <a:extLst>
              <a:ext uri="{FF2B5EF4-FFF2-40B4-BE49-F238E27FC236}">
                <a16:creationId xmlns:a16="http://schemas.microsoft.com/office/drawing/2014/main" id="{548B319C-EBD6-4D10-9807-0F27D4E33D61}"/>
              </a:ext>
            </a:extLst>
          </p:cNvPr>
          <p:cNvSpPr>
            <a:spLocks noGrp="1"/>
          </p:cNvSpPr>
          <p:nvPr>
            <p:ph sz="quarter" idx="10"/>
          </p:nvPr>
        </p:nvSpPr>
        <p:spPr>
          <a:xfrm>
            <a:off x="571500" y="1675823"/>
            <a:ext cx="5102341" cy="3930650"/>
          </a:xfrm>
        </p:spPr>
        <p:txBody>
          <a:bodyPr/>
          <a:lstStyle/>
          <a:p>
            <a:pPr marL="0" indent="0">
              <a:buNone/>
            </a:pPr>
            <a:r>
              <a:rPr lang="en-US" dirty="0"/>
              <a:t>Click RUN to run the query.</a:t>
            </a:r>
          </a:p>
          <a:p>
            <a:pPr marL="0" indent="0">
              <a:buNone/>
            </a:pPr>
            <a:r>
              <a:rPr lang="en-US" dirty="0"/>
              <a:t>While the query is running the console will show live updates on the status of the query.</a:t>
            </a:r>
          </a:p>
          <a:p>
            <a:pPr marL="0" indent="0">
              <a:buNone/>
            </a:pPr>
            <a:r>
              <a:rPr lang="en-US" dirty="0"/>
              <a:t>Once the query finishes the results will display in the lower right portion of the console.</a:t>
            </a:r>
          </a:p>
        </p:txBody>
      </p:sp>
      <p:pic>
        <p:nvPicPr>
          <p:cNvPr id="7" name="Picture 6" descr="The BigQuery console showing a query to run.">
            <a:extLst>
              <a:ext uri="{FF2B5EF4-FFF2-40B4-BE49-F238E27FC236}">
                <a16:creationId xmlns:a16="http://schemas.microsoft.com/office/drawing/2014/main" id="{FEA284E6-2A9E-4751-AC4A-A013AA5FA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1605"/>
            <a:ext cx="5067230" cy="3811589"/>
          </a:xfrm>
          <a:prstGeom prst="rect">
            <a:avLst/>
          </a:prstGeom>
        </p:spPr>
      </p:pic>
      <p:sp>
        <p:nvSpPr>
          <p:cNvPr id="8" name="Arrow: Up 7" descr="Arrow pointing at the run button in the BigQuery console.">
            <a:extLst>
              <a:ext uri="{FF2B5EF4-FFF2-40B4-BE49-F238E27FC236}">
                <a16:creationId xmlns:a16="http://schemas.microsoft.com/office/drawing/2014/main" id="{4FFFB46A-8AFE-4217-BE0B-EA1FB539022E}"/>
              </a:ext>
            </a:extLst>
          </p:cNvPr>
          <p:cNvSpPr/>
          <p:nvPr/>
        </p:nvSpPr>
        <p:spPr>
          <a:xfrm>
            <a:off x="7696565" y="1371600"/>
            <a:ext cx="401217" cy="685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pic>
        <p:nvPicPr>
          <p:cNvPr id="9" name="Picture 8" descr="Zoomed in image of the query editor with a query currently running.">
            <a:extLst>
              <a:ext uri="{FF2B5EF4-FFF2-40B4-BE49-F238E27FC236}">
                <a16:creationId xmlns:a16="http://schemas.microsoft.com/office/drawing/2014/main" id="{751AC4A9-7BAB-4C90-A792-D7AECDA9C13A}"/>
              </a:ext>
            </a:extLst>
          </p:cNvPr>
          <p:cNvPicPr>
            <a:picLocks noChangeAspect="1"/>
          </p:cNvPicPr>
          <p:nvPr/>
        </p:nvPicPr>
        <p:blipFill>
          <a:blip r:embed="rId3"/>
          <a:stretch>
            <a:fillRect/>
          </a:stretch>
        </p:blipFill>
        <p:spPr>
          <a:xfrm>
            <a:off x="4975225" y="4835825"/>
            <a:ext cx="7089025" cy="1301150"/>
          </a:xfrm>
          <a:prstGeom prst="rect">
            <a:avLst/>
          </a:prstGeom>
        </p:spPr>
      </p:pic>
      <p:sp>
        <p:nvSpPr>
          <p:cNvPr id="3" name="Rectangle: Rounded Corners 2" descr="Rectangle of the message showing a query has been running for 9.5 seconds.">
            <a:extLst>
              <a:ext uri="{FF2B5EF4-FFF2-40B4-BE49-F238E27FC236}">
                <a16:creationId xmlns:a16="http://schemas.microsoft.com/office/drawing/2014/main" id="{0FADA4D7-87AA-4808-9B1C-F94DAFC8CC27}"/>
              </a:ext>
            </a:extLst>
          </p:cNvPr>
          <p:cNvSpPr/>
          <p:nvPr/>
        </p:nvSpPr>
        <p:spPr>
          <a:xfrm>
            <a:off x="9947564" y="5606473"/>
            <a:ext cx="2068945" cy="481261"/>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Tree>
    <p:extLst>
      <p:ext uri="{BB962C8B-B14F-4D97-AF65-F5344CB8AC3E}">
        <p14:creationId xmlns:p14="http://schemas.microsoft.com/office/powerpoint/2010/main" val="2824821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96A7D-E46C-4C91-882C-0D87126C5707}"/>
              </a:ext>
            </a:extLst>
          </p:cNvPr>
          <p:cNvSpPr>
            <a:spLocks noGrp="1"/>
          </p:cNvSpPr>
          <p:nvPr>
            <p:ph type="title"/>
          </p:nvPr>
        </p:nvSpPr>
        <p:spPr/>
        <p:txBody>
          <a:bodyPr/>
          <a:lstStyle/>
          <a:p>
            <a:r>
              <a:rPr lang="en-US" dirty="0" err="1"/>
              <a:t>BigQuery</a:t>
            </a:r>
            <a:r>
              <a:rPr lang="en-US" dirty="0"/>
              <a:t> Arrays</a:t>
            </a:r>
          </a:p>
        </p:txBody>
      </p:sp>
      <p:sp>
        <p:nvSpPr>
          <p:cNvPr id="4" name="Text Placeholder 3">
            <a:extLst>
              <a:ext uri="{FF2B5EF4-FFF2-40B4-BE49-F238E27FC236}">
                <a16:creationId xmlns:a16="http://schemas.microsoft.com/office/drawing/2014/main" id="{3344F769-C38A-42E4-8903-8C33431C12A7}"/>
              </a:ext>
            </a:extLst>
          </p:cNvPr>
          <p:cNvSpPr>
            <a:spLocks noGrp="1"/>
          </p:cNvSpPr>
          <p:nvPr>
            <p:ph sz="quarter" idx="10"/>
          </p:nvPr>
        </p:nvSpPr>
        <p:spPr>
          <a:xfrm>
            <a:off x="838200" y="1920875"/>
            <a:ext cx="4705350" cy="3930650"/>
          </a:xfrm>
        </p:spPr>
        <p:txBody>
          <a:bodyPr>
            <a:normAutofit fontScale="92500" lnSpcReduction="20000"/>
          </a:bodyPr>
          <a:lstStyle/>
          <a:p>
            <a:pPr marL="0" indent="0">
              <a:buNone/>
            </a:pPr>
            <a:r>
              <a:rPr lang="en-US" dirty="0"/>
              <a:t>You might expect to see one record per row on the results but </a:t>
            </a:r>
            <a:r>
              <a:rPr lang="en-US" dirty="0" err="1"/>
              <a:t>BigQuery</a:t>
            </a:r>
            <a:r>
              <a:rPr lang="en-US" dirty="0"/>
              <a:t> supports an array feature for multi-value fields.</a:t>
            </a:r>
          </a:p>
          <a:p>
            <a:pPr marL="0" indent="0">
              <a:buNone/>
            </a:pPr>
            <a:r>
              <a:rPr lang="en-US" dirty="0"/>
              <a:t>Scrolling to the right on this record we can find several columns that have multiple lines for this one record.</a:t>
            </a:r>
          </a:p>
          <a:p>
            <a:pPr marL="0" indent="0">
              <a:buNone/>
            </a:pPr>
            <a:r>
              <a:rPr lang="en-US" dirty="0"/>
              <a:t>We won’t go into depth on the data structure in these columns but it is an important feature of </a:t>
            </a:r>
            <a:r>
              <a:rPr lang="en-US" dirty="0" err="1"/>
              <a:t>BigQuery</a:t>
            </a:r>
            <a:endParaRPr lang="en-US" dirty="0"/>
          </a:p>
        </p:txBody>
      </p:sp>
      <p:pic>
        <p:nvPicPr>
          <p:cNvPr id="6" name="Picture 5" descr="The query results page showing a record that has an array in the contents.">
            <a:extLst>
              <a:ext uri="{FF2B5EF4-FFF2-40B4-BE49-F238E27FC236}">
                <a16:creationId xmlns:a16="http://schemas.microsoft.com/office/drawing/2014/main" id="{5837D51C-AB63-4CBE-8437-7BB893D56373}"/>
              </a:ext>
            </a:extLst>
          </p:cNvPr>
          <p:cNvPicPr>
            <a:picLocks noChangeAspect="1"/>
          </p:cNvPicPr>
          <p:nvPr/>
        </p:nvPicPr>
        <p:blipFill>
          <a:blip r:embed="rId2"/>
          <a:stretch>
            <a:fillRect/>
          </a:stretch>
        </p:blipFill>
        <p:spPr>
          <a:xfrm>
            <a:off x="6478561" y="1250303"/>
            <a:ext cx="4938657" cy="2881345"/>
          </a:xfrm>
          <a:prstGeom prst="rect">
            <a:avLst/>
          </a:prstGeom>
        </p:spPr>
      </p:pic>
      <p:pic>
        <p:nvPicPr>
          <p:cNvPr id="7" name="Picture 6" descr="Showing more of the same single record in the query results with data stored as an array in BigQuery.">
            <a:extLst>
              <a:ext uri="{FF2B5EF4-FFF2-40B4-BE49-F238E27FC236}">
                <a16:creationId xmlns:a16="http://schemas.microsoft.com/office/drawing/2014/main" id="{4FCF0964-AED7-43CE-825B-810D74EC9951}"/>
              </a:ext>
            </a:extLst>
          </p:cNvPr>
          <p:cNvPicPr>
            <a:picLocks noChangeAspect="1"/>
          </p:cNvPicPr>
          <p:nvPr/>
        </p:nvPicPr>
        <p:blipFill>
          <a:blip r:embed="rId3"/>
          <a:stretch>
            <a:fillRect/>
          </a:stretch>
        </p:blipFill>
        <p:spPr>
          <a:xfrm>
            <a:off x="5775648" y="4336921"/>
            <a:ext cx="6267061" cy="1636919"/>
          </a:xfrm>
          <a:prstGeom prst="rect">
            <a:avLst/>
          </a:prstGeom>
        </p:spPr>
      </p:pic>
    </p:spTree>
    <p:extLst>
      <p:ext uri="{BB962C8B-B14F-4D97-AF65-F5344CB8AC3E}">
        <p14:creationId xmlns:p14="http://schemas.microsoft.com/office/powerpoint/2010/main" val="1218587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4329-D722-4B6F-9F0A-EEA24D30A061}"/>
              </a:ext>
            </a:extLst>
          </p:cNvPr>
          <p:cNvSpPr>
            <a:spLocks noGrp="1"/>
          </p:cNvSpPr>
          <p:nvPr>
            <p:ph type="title"/>
          </p:nvPr>
        </p:nvSpPr>
        <p:spPr/>
        <p:txBody>
          <a:bodyPr/>
          <a:lstStyle/>
          <a:p>
            <a:r>
              <a:rPr lang="en-US" dirty="0" err="1"/>
              <a:t>Unnesting</a:t>
            </a:r>
            <a:r>
              <a:rPr lang="en-US" dirty="0"/>
              <a:t> Arrays</a:t>
            </a:r>
          </a:p>
        </p:txBody>
      </p:sp>
      <p:sp>
        <p:nvSpPr>
          <p:cNvPr id="4" name="Text Placeholder 3">
            <a:extLst>
              <a:ext uri="{FF2B5EF4-FFF2-40B4-BE49-F238E27FC236}">
                <a16:creationId xmlns:a16="http://schemas.microsoft.com/office/drawing/2014/main" id="{0DE1E66D-A5A0-438A-B724-01C573D28525}"/>
              </a:ext>
            </a:extLst>
          </p:cNvPr>
          <p:cNvSpPr>
            <a:spLocks noGrp="1"/>
          </p:cNvSpPr>
          <p:nvPr>
            <p:ph sz="quarter" idx="10"/>
          </p:nvPr>
        </p:nvSpPr>
        <p:spPr>
          <a:xfrm>
            <a:off x="838200" y="1920875"/>
            <a:ext cx="4845050" cy="3930650"/>
          </a:xfrm>
        </p:spPr>
        <p:txBody>
          <a:bodyPr>
            <a:normAutofit fontScale="77500" lnSpcReduction="20000"/>
          </a:bodyPr>
          <a:lstStyle/>
          <a:p>
            <a:pPr marL="0" indent="0">
              <a:buNone/>
            </a:pPr>
            <a:r>
              <a:rPr lang="en-US" dirty="0"/>
              <a:t>Here is an example search that will filter for a value in one of those columns.</a:t>
            </a:r>
          </a:p>
          <a:p>
            <a:pPr marL="0" indent="0">
              <a:buNone/>
            </a:pPr>
            <a:r>
              <a:rPr lang="en-US" b="1" dirty="0"/>
              <a:t>SELECT *</a:t>
            </a:r>
          </a:p>
          <a:p>
            <a:pPr marL="0" indent="0">
              <a:buNone/>
            </a:pPr>
            <a:r>
              <a:rPr lang="en-US" b="1" dirty="0"/>
              <a:t>FROM `</a:t>
            </a:r>
            <a:r>
              <a:rPr lang="en-US" b="1" dirty="0" err="1"/>
              <a:t>nih</a:t>
            </a:r>
            <a:r>
              <a:rPr lang="en-US" b="1" dirty="0"/>
              <a:t>-sra-</a:t>
            </a:r>
            <a:r>
              <a:rPr lang="en-US" b="1" dirty="0" err="1"/>
              <a:t>datastore.sra.metadata</a:t>
            </a:r>
            <a:r>
              <a:rPr lang="en-US" b="1" dirty="0"/>
              <a:t>` as s</a:t>
            </a:r>
          </a:p>
          <a:p>
            <a:pPr marL="0" indent="0">
              <a:buNone/>
            </a:pPr>
            <a:r>
              <a:rPr lang="en-US" b="1" dirty="0"/>
              <a:t>WHERE organism = 'Homo sapiens' and ( ('</a:t>
            </a:r>
            <a:r>
              <a:rPr lang="en-US" b="1" dirty="0" err="1"/>
              <a:t>body_site_sam</a:t>
            </a:r>
            <a:r>
              <a:rPr lang="en-US" b="1" dirty="0"/>
              <a:t>', 'peripheral blood granulocytes') in UNNEST(</a:t>
            </a:r>
            <a:r>
              <a:rPr lang="en-US" b="1" dirty="0" err="1"/>
              <a:t>s.attributes</a:t>
            </a:r>
            <a:r>
              <a:rPr lang="en-US" b="1" dirty="0"/>
              <a:t>) )</a:t>
            </a:r>
          </a:p>
          <a:p>
            <a:pPr marL="0" indent="0">
              <a:buNone/>
            </a:pPr>
            <a:r>
              <a:rPr lang="en-US" dirty="0"/>
              <a:t>The </a:t>
            </a:r>
            <a:r>
              <a:rPr lang="en-US" dirty="0" err="1"/>
              <a:t>unnest</a:t>
            </a:r>
            <a:r>
              <a:rPr lang="en-US" dirty="0"/>
              <a:t> function is allowing us to search the key ‘</a:t>
            </a:r>
            <a:r>
              <a:rPr lang="en-US" dirty="0" err="1"/>
              <a:t>body_side_sam</a:t>
            </a:r>
            <a:r>
              <a:rPr lang="en-US" dirty="0"/>
              <a:t>’ and find only records with the value ‘peripheral blood granulocytes’</a:t>
            </a:r>
          </a:p>
        </p:txBody>
      </p:sp>
      <p:pic>
        <p:nvPicPr>
          <p:cNvPr id="5" name="Picture 4" descr="The query editor with the query described in the text entered.">
            <a:extLst>
              <a:ext uri="{FF2B5EF4-FFF2-40B4-BE49-F238E27FC236}">
                <a16:creationId xmlns:a16="http://schemas.microsoft.com/office/drawing/2014/main" id="{665FB976-7781-46F7-AA48-68CC0ECDEA0C}"/>
              </a:ext>
            </a:extLst>
          </p:cNvPr>
          <p:cNvPicPr>
            <a:picLocks noChangeAspect="1"/>
          </p:cNvPicPr>
          <p:nvPr/>
        </p:nvPicPr>
        <p:blipFill>
          <a:blip r:embed="rId2"/>
          <a:stretch>
            <a:fillRect/>
          </a:stretch>
        </p:blipFill>
        <p:spPr>
          <a:xfrm>
            <a:off x="6096000" y="1301912"/>
            <a:ext cx="5779483" cy="4254176"/>
          </a:xfrm>
          <a:prstGeom prst="rect">
            <a:avLst/>
          </a:prstGeom>
        </p:spPr>
      </p:pic>
    </p:spTree>
    <p:extLst>
      <p:ext uri="{BB962C8B-B14F-4D97-AF65-F5344CB8AC3E}">
        <p14:creationId xmlns:p14="http://schemas.microsoft.com/office/powerpoint/2010/main" val="32885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48F4-FB56-42E1-A6DB-F50665023B02}"/>
              </a:ext>
            </a:extLst>
          </p:cNvPr>
          <p:cNvSpPr>
            <a:spLocks noGrp="1"/>
          </p:cNvSpPr>
          <p:nvPr>
            <p:ph type="title"/>
          </p:nvPr>
        </p:nvSpPr>
        <p:spPr/>
        <p:txBody>
          <a:bodyPr/>
          <a:lstStyle/>
          <a:p>
            <a:r>
              <a:rPr lang="en-US" dirty="0"/>
              <a:t>Taxonomy Data</a:t>
            </a:r>
          </a:p>
        </p:txBody>
      </p:sp>
      <p:sp>
        <p:nvSpPr>
          <p:cNvPr id="4" name="Text Placeholder 3">
            <a:extLst>
              <a:ext uri="{FF2B5EF4-FFF2-40B4-BE49-F238E27FC236}">
                <a16:creationId xmlns:a16="http://schemas.microsoft.com/office/drawing/2014/main" id="{EAB0B1AE-46E8-4988-9409-97E47F232448}"/>
              </a:ext>
            </a:extLst>
          </p:cNvPr>
          <p:cNvSpPr>
            <a:spLocks noGrp="1"/>
          </p:cNvSpPr>
          <p:nvPr>
            <p:ph sz="quarter" idx="10"/>
          </p:nvPr>
        </p:nvSpPr>
        <p:spPr/>
        <p:txBody>
          <a:bodyPr>
            <a:normAutofit fontScale="85000" lnSpcReduction="20000"/>
          </a:bodyPr>
          <a:lstStyle/>
          <a:p>
            <a:pPr marL="0" indent="0">
              <a:buNone/>
            </a:pPr>
            <a:r>
              <a:rPr lang="en-US" dirty="0"/>
              <a:t>In addition to metadata from the SRA database, there is also the </a:t>
            </a:r>
            <a:r>
              <a:rPr lang="en-US" dirty="0" err="1"/>
              <a:t>sra_tax_analysis_tool</a:t>
            </a:r>
            <a:r>
              <a:rPr lang="en-US" dirty="0"/>
              <a:t> dataset.</a:t>
            </a:r>
          </a:p>
          <a:p>
            <a:pPr marL="0" indent="0">
              <a:buNone/>
            </a:pPr>
            <a:r>
              <a:rPr lang="en-US" dirty="0"/>
              <a:t>There are four tables in this dataset:</a:t>
            </a:r>
          </a:p>
          <a:p>
            <a:r>
              <a:rPr lang="en-US" dirty="0" err="1"/>
              <a:t>tax_analysis_info</a:t>
            </a:r>
            <a:r>
              <a:rPr lang="en-US" dirty="0"/>
              <a:t>: a summary table for the results of the STAT tool</a:t>
            </a:r>
          </a:p>
          <a:p>
            <a:r>
              <a:rPr lang="en-US" dirty="0" err="1"/>
              <a:t>tax_analysis</a:t>
            </a:r>
            <a:r>
              <a:rPr lang="en-US" dirty="0"/>
              <a:t>: use the taxonomy analysis table to locate any number of runs based on </a:t>
            </a:r>
            <a:r>
              <a:rPr lang="en-US" dirty="0" err="1"/>
              <a:t>kmer</a:t>
            </a:r>
            <a:r>
              <a:rPr lang="en-US" dirty="0"/>
              <a:t> hits to a particular organism or branch in a taxonomic tree.</a:t>
            </a:r>
          </a:p>
          <a:p>
            <a:r>
              <a:rPr lang="en-US" dirty="0"/>
              <a:t>taxonomy: NCBI Taxonomy database where you can locate the </a:t>
            </a:r>
            <a:r>
              <a:rPr lang="en-US" dirty="0" err="1"/>
              <a:t>taxid</a:t>
            </a:r>
            <a:r>
              <a:rPr lang="en-US" dirty="0"/>
              <a:t> based on organism names.</a:t>
            </a:r>
          </a:p>
          <a:p>
            <a:r>
              <a:rPr lang="en-US" dirty="0" err="1"/>
              <a:t>kmer</a:t>
            </a:r>
            <a:r>
              <a:rPr lang="en-US" dirty="0"/>
              <a:t>: contains </a:t>
            </a:r>
            <a:r>
              <a:rPr lang="en-US" dirty="0" err="1"/>
              <a:t>kmers</a:t>
            </a:r>
            <a:r>
              <a:rPr lang="en-US" dirty="0"/>
              <a:t> mapped to a particular organism and allows you to continue exploring organismal content further. You can use </a:t>
            </a:r>
            <a:r>
              <a:rPr lang="en-US" dirty="0" err="1"/>
              <a:t>kmer</a:t>
            </a:r>
            <a:r>
              <a:rPr lang="en-US" dirty="0"/>
              <a:t> tables in your downstream analysis by building custom </a:t>
            </a:r>
            <a:r>
              <a:rPr lang="en-US" dirty="0" err="1"/>
              <a:t>kmer</a:t>
            </a:r>
            <a:r>
              <a:rPr lang="en-US" dirty="0"/>
              <a:t> libraries.</a:t>
            </a:r>
          </a:p>
          <a:p>
            <a:endParaRPr lang="en-US" dirty="0"/>
          </a:p>
        </p:txBody>
      </p:sp>
    </p:spTree>
    <p:extLst>
      <p:ext uri="{BB962C8B-B14F-4D97-AF65-F5344CB8AC3E}">
        <p14:creationId xmlns:p14="http://schemas.microsoft.com/office/powerpoint/2010/main" val="392865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300BE4-AA59-49B4-9EE3-824D27F62F91}"/>
              </a:ext>
            </a:extLst>
          </p:cNvPr>
          <p:cNvSpPr>
            <a:spLocks noGrp="1"/>
          </p:cNvSpPr>
          <p:nvPr>
            <p:ph type="title"/>
          </p:nvPr>
        </p:nvSpPr>
        <p:spPr/>
        <p:txBody>
          <a:bodyPr/>
          <a:lstStyle/>
          <a:p>
            <a:r>
              <a:rPr lang="en-US" dirty="0"/>
              <a:t>Searching in </a:t>
            </a:r>
            <a:r>
              <a:rPr lang="en-US" dirty="0" err="1"/>
              <a:t>BigQuery</a:t>
            </a:r>
            <a:endParaRPr lang="en-US" dirty="0"/>
          </a:p>
        </p:txBody>
      </p:sp>
      <p:sp>
        <p:nvSpPr>
          <p:cNvPr id="6" name="Text Placeholder 5">
            <a:extLst>
              <a:ext uri="{FF2B5EF4-FFF2-40B4-BE49-F238E27FC236}">
                <a16:creationId xmlns:a16="http://schemas.microsoft.com/office/drawing/2014/main" id="{17D85DAE-53A8-45AD-8BE6-078FB3E44A82}"/>
              </a:ext>
            </a:extLst>
          </p:cNvPr>
          <p:cNvSpPr>
            <a:spLocks noGrp="1"/>
          </p:cNvSpPr>
          <p:nvPr>
            <p:ph sz="quarter" idx="10"/>
          </p:nvPr>
        </p:nvSpPr>
        <p:spPr/>
        <p:txBody>
          <a:bodyPr>
            <a:normAutofit lnSpcReduction="10000"/>
          </a:bodyPr>
          <a:lstStyle/>
          <a:p>
            <a:pPr marL="0" indent="0">
              <a:buNone/>
            </a:pPr>
            <a:r>
              <a:rPr lang="en-US" dirty="0"/>
              <a:t>We can join the metadata and the taxonomy data and to search for sequence data in SRA that is from the </a:t>
            </a:r>
            <a:r>
              <a:rPr lang="en-US" dirty="0" err="1"/>
              <a:t>coronaviridae</a:t>
            </a:r>
            <a:r>
              <a:rPr lang="en-US" dirty="0"/>
              <a:t> family.</a:t>
            </a:r>
          </a:p>
          <a:p>
            <a:pPr marL="0" indent="0">
              <a:buNone/>
            </a:pPr>
            <a:r>
              <a:rPr lang="en-US" sz="2200" b="1" dirty="0">
                <a:solidFill>
                  <a:schemeClr val="accent5"/>
                </a:solidFill>
              </a:rPr>
              <a:t>SELECT</a:t>
            </a:r>
            <a:r>
              <a:rPr lang="en-US" sz="2200" b="1" dirty="0"/>
              <a:t> </a:t>
            </a:r>
            <a:r>
              <a:rPr lang="en-US" sz="2200" b="1" dirty="0" err="1"/>
              <a:t>m.bioproject</a:t>
            </a:r>
            <a:r>
              <a:rPr lang="en-US" sz="2200" b="1" dirty="0"/>
              <a:t>, </a:t>
            </a:r>
            <a:r>
              <a:rPr lang="en-US" sz="2200" b="1" dirty="0" err="1"/>
              <a:t>m.biosample</a:t>
            </a:r>
            <a:r>
              <a:rPr lang="en-US" sz="2200" b="1" dirty="0"/>
              <a:t>, </a:t>
            </a:r>
            <a:r>
              <a:rPr lang="en-US" sz="2200" b="1" dirty="0" err="1"/>
              <a:t>m.acc</a:t>
            </a:r>
            <a:r>
              <a:rPr lang="en-US" sz="2200" b="1" dirty="0"/>
              <a:t>, </a:t>
            </a:r>
            <a:r>
              <a:rPr lang="en-US" sz="2200" b="1" dirty="0" err="1"/>
              <a:t>m.collection_date_sam</a:t>
            </a:r>
            <a:r>
              <a:rPr lang="en-US" sz="2200" b="1" dirty="0"/>
              <a:t>, </a:t>
            </a:r>
            <a:r>
              <a:rPr lang="en-US" sz="2200" b="1" dirty="0" err="1"/>
              <a:t>m.geo_loc_name_sam</a:t>
            </a:r>
            <a:r>
              <a:rPr lang="en-US" sz="2200" b="1" dirty="0"/>
              <a:t>, </a:t>
            </a:r>
          </a:p>
          <a:p>
            <a:pPr marL="0" indent="0">
              <a:buNone/>
            </a:pPr>
            <a:r>
              <a:rPr lang="en-US" sz="2200" b="1" dirty="0"/>
              <a:t>(select v from </a:t>
            </a:r>
            <a:r>
              <a:rPr lang="en-US" sz="2200" b="1" dirty="0" err="1"/>
              <a:t>unnest</a:t>
            </a:r>
            <a:r>
              <a:rPr lang="en-US" sz="2200" b="1" dirty="0"/>
              <a:t>(</a:t>
            </a:r>
            <a:r>
              <a:rPr lang="en-US" sz="2200" b="1" dirty="0" err="1"/>
              <a:t>m.attributes</a:t>
            </a:r>
            <a:r>
              <a:rPr lang="en-US" sz="2200" b="1" dirty="0"/>
              <a:t>) where k = '</a:t>
            </a:r>
            <a:r>
              <a:rPr lang="en-US" sz="2200" b="1" dirty="0" err="1"/>
              <a:t>collected_by_sam</a:t>
            </a:r>
            <a:r>
              <a:rPr lang="en-US" sz="2200" b="1" dirty="0"/>
              <a:t>') as </a:t>
            </a:r>
            <a:r>
              <a:rPr lang="en-US" sz="2200" b="1" dirty="0" err="1"/>
              <a:t>collected_by</a:t>
            </a:r>
            <a:r>
              <a:rPr lang="en-US" sz="2200" b="1" dirty="0"/>
              <a:t>,</a:t>
            </a:r>
          </a:p>
          <a:p>
            <a:pPr marL="0" indent="0">
              <a:buNone/>
            </a:pPr>
            <a:r>
              <a:rPr lang="en-US" sz="2200" b="1" dirty="0"/>
              <a:t>(select v from </a:t>
            </a:r>
            <a:r>
              <a:rPr lang="en-US" sz="2200" b="1" dirty="0" err="1"/>
              <a:t>unnest</a:t>
            </a:r>
            <a:r>
              <a:rPr lang="en-US" sz="2200" b="1" dirty="0"/>
              <a:t>(</a:t>
            </a:r>
            <a:r>
              <a:rPr lang="en-US" sz="2200" b="1" dirty="0" err="1"/>
              <a:t>m.attributes</a:t>
            </a:r>
            <a:r>
              <a:rPr lang="en-US" sz="2200" b="1" dirty="0"/>
              <a:t>) where k = '</a:t>
            </a:r>
            <a:r>
              <a:rPr lang="en-US" sz="2200" b="1" dirty="0" err="1"/>
              <a:t>host_sam</a:t>
            </a:r>
            <a:r>
              <a:rPr lang="en-US" sz="2200" b="1" dirty="0"/>
              <a:t>') as host</a:t>
            </a:r>
          </a:p>
          <a:p>
            <a:pPr marL="0" indent="0">
              <a:buNone/>
            </a:pPr>
            <a:r>
              <a:rPr lang="en-US" sz="2200" b="1" dirty="0">
                <a:solidFill>
                  <a:schemeClr val="accent5"/>
                </a:solidFill>
              </a:rPr>
              <a:t>FROM</a:t>
            </a:r>
            <a:r>
              <a:rPr lang="en-US" sz="2200" b="1" dirty="0"/>
              <a:t> `</a:t>
            </a:r>
            <a:r>
              <a:rPr lang="en-US" sz="2200" b="1" dirty="0" err="1"/>
              <a:t>nih</a:t>
            </a:r>
            <a:r>
              <a:rPr lang="en-US" sz="2200" b="1" dirty="0"/>
              <a:t>-sra-</a:t>
            </a:r>
            <a:r>
              <a:rPr lang="en-US" sz="2200" b="1" dirty="0" err="1"/>
              <a:t>datastore.sra.metadata</a:t>
            </a:r>
            <a:r>
              <a:rPr lang="en-US" sz="2200" b="1" dirty="0"/>
              <a:t>` m , `</a:t>
            </a:r>
            <a:r>
              <a:rPr lang="en-US" sz="2200" b="1" dirty="0" err="1"/>
              <a:t>nih</a:t>
            </a:r>
            <a:r>
              <a:rPr lang="en-US" sz="2200" b="1" dirty="0"/>
              <a:t>-sra-</a:t>
            </a:r>
            <a:r>
              <a:rPr lang="en-US" sz="2200" b="1" dirty="0" err="1"/>
              <a:t>datastore.sra_tax_analysis_tool.tax_analysis</a:t>
            </a:r>
            <a:r>
              <a:rPr lang="en-US" sz="2200" b="1" dirty="0"/>
              <a:t>` tax</a:t>
            </a:r>
          </a:p>
          <a:p>
            <a:pPr marL="0" indent="0">
              <a:buNone/>
            </a:pPr>
            <a:r>
              <a:rPr lang="en-US" sz="2200" b="1" dirty="0">
                <a:solidFill>
                  <a:schemeClr val="accent5"/>
                </a:solidFill>
              </a:rPr>
              <a:t>WHERE</a:t>
            </a:r>
            <a:r>
              <a:rPr lang="en-US" sz="2200" b="1" dirty="0"/>
              <a:t> </a:t>
            </a:r>
            <a:r>
              <a:rPr lang="en-US" sz="2200" b="1" dirty="0" err="1"/>
              <a:t>m.acc</a:t>
            </a:r>
            <a:r>
              <a:rPr lang="en-US" sz="2200" b="1" dirty="0"/>
              <a:t> = </a:t>
            </a:r>
            <a:r>
              <a:rPr lang="en-US" sz="2200" b="1" dirty="0" err="1"/>
              <a:t>tax.acc</a:t>
            </a:r>
            <a:endParaRPr lang="en-US" sz="2200" b="1" dirty="0"/>
          </a:p>
          <a:p>
            <a:pPr marL="0" indent="0">
              <a:buNone/>
            </a:pPr>
            <a:r>
              <a:rPr lang="en-US" sz="2200" b="1" dirty="0"/>
              <a:t>and tax.name = '</a:t>
            </a:r>
            <a:r>
              <a:rPr lang="en-US" sz="2200" b="1" dirty="0" err="1"/>
              <a:t>Coronaviridae</a:t>
            </a:r>
            <a:r>
              <a:rPr lang="en-US" sz="2200" b="1" dirty="0"/>
              <a:t>'</a:t>
            </a:r>
          </a:p>
        </p:txBody>
      </p:sp>
    </p:spTree>
    <p:extLst>
      <p:ext uri="{BB962C8B-B14F-4D97-AF65-F5344CB8AC3E}">
        <p14:creationId xmlns:p14="http://schemas.microsoft.com/office/powerpoint/2010/main" val="1041287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4727-C848-4647-87B4-3EEAA56E50C9}"/>
              </a:ext>
            </a:extLst>
          </p:cNvPr>
          <p:cNvSpPr>
            <a:spLocks noGrp="1"/>
          </p:cNvSpPr>
          <p:nvPr>
            <p:ph type="title"/>
          </p:nvPr>
        </p:nvSpPr>
        <p:spPr/>
        <p:txBody>
          <a:bodyPr/>
          <a:lstStyle/>
          <a:p>
            <a:r>
              <a:rPr lang="en-US" dirty="0"/>
              <a:t>Searching in </a:t>
            </a:r>
            <a:r>
              <a:rPr lang="en-US" dirty="0" err="1"/>
              <a:t>BigQuery</a:t>
            </a:r>
            <a:endParaRPr lang="en-US" dirty="0"/>
          </a:p>
        </p:txBody>
      </p:sp>
      <p:sp>
        <p:nvSpPr>
          <p:cNvPr id="4" name="Text Placeholder 3">
            <a:extLst>
              <a:ext uri="{FF2B5EF4-FFF2-40B4-BE49-F238E27FC236}">
                <a16:creationId xmlns:a16="http://schemas.microsoft.com/office/drawing/2014/main" id="{8603E114-F8A3-4D94-9A1B-58F4DFB9BA7F}"/>
              </a:ext>
            </a:extLst>
          </p:cNvPr>
          <p:cNvSpPr>
            <a:spLocks noGrp="1"/>
          </p:cNvSpPr>
          <p:nvPr>
            <p:ph sz="quarter" idx="10"/>
          </p:nvPr>
        </p:nvSpPr>
        <p:spPr>
          <a:xfrm>
            <a:off x="838200" y="1920875"/>
            <a:ext cx="4729788" cy="3930650"/>
          </a:xfrm>
        </p:spPr>
        <p:txBody>
          <a:bodyPr>
            <a:normAutofit fontScale="85000" lnSpcReduction="20000"/>
          </a:bodyPr>
          <a:lstStyle/>
          <a:p>
            <a:pPr marL="0" indent="0">
              <a:buNone/>
            </a:pPr>
            <a:r>
              <a:rPr lang="en-US" dirty="0"/>
              <a:t>This query includes the project, sample, and run accessions for all the data we found.  It also shows submitter supplied metadata for date, location, host, and collected by fields.</a:t>
            </a:r>
          </a:p>
          <a:p>
            <a:pPr marL="0" indent="0">
              <a:buNone/>
            </a:pPr>
            <a:r>
              <a:rPr lang="en-US" dirty="0"/>
              <a:t>Note that some of this metadata might not have been provided by the submitter so the presence of certain metadata on one record does not imply it will be present on all records.</a:t>
            </a:r>
          </a:p>
          <a:p>
            <a:pPr marL="0" indent="0">
              <a:buNone/>
            </a:pPr>
            <a:r>
              <a:rPr lang="en-US" dirty="0"/>
              <a:t>Keep that in mind when writing queries.</a:t>
            </a:r>
          </a:p>
          <a:p>
            <a:endParaRPr lang="en-US" dirty="0"/>
          </a:p>
        </p:txBody>
      </p:sp>
      <p:pic>
        <p:nvPicPr>
          <p:cNvPr id="5" name="Picture 4" descr="Results for the query from the previous slide showing several records with null values in the collected_by column.">
            <a:extLst>
              <a:ext uri="{FF2B5EF4-FFF2-40B4-BE49-F238E27FC236}">
                <a16:creationId xmlns:a16="http://schemas.microsoft.com/office/drawing/2014/main" id="{8EDE9B73-5077-4932-AF0D-723E5E634C45}"/>
              </a:ext>
            </a:extLst>
          </p:cNvPr>
          <p:cNvPicPr>
            <a:picLocks noChangeAspect="1"/>
          </p:cNvPicPr>
          <p:nvPr/>
        </p:nvPicPr>
        <p:blipFill>
          <a:blip r:embed="rId2"/>
          <a:stretch>
            <a:fillRect/>
          </a:stretch>
        </p:blipFill>
        <p:spPr>
          <a:xfrm>
            <a:off x="5794498" y="1388413"/>
            <a:ext cx="6061519" cy="2017136"/>
          </a:xfrm>
          <a:prstGeom prst="rect">
            <a:avLst/>
          </a:prstGeom>
        </p:spPr>
      </p:pic>
      <p:sp>
        <p:nvSpPr>
          <p:cNvPr id="10" name="Rectangle: Rounded Corners 9" descr="Rectangle highlighting the collection_date_sam, geo_loc_name_sam, and collected_by columns will be shown larger in the next image. ">
            <a:extLst>
              <a:ext uri="{FF2B5EF4-FFF2-40B4-BE49-F238E27FC236}">
                <a16:creationId xmlns:a16="http://schemas.microsoft.com/office/drawing/2014/main" id="{DDCBB0AC-C34E-47C3-8CA6-1F966EB2100D}"/>
              </a:ext>
            </a:extLst>
          </p:cNvPr>
          <p:cNvSpPr/>
          <p:nvPr/>
        </p:nvSpPr>
        <p:spPr>
          <a:xfrm>
            <a:off x="7460210" y="1822753"/>
            <a:ext cx="2955636" cy="1655730"/>
          </a:xfrm>
          <a:prstGeom prst="round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pic>
        <p:nvPicPr>
          <p:cNvPr id="6" name="Picture 5" descr="Zoomed in image of the collection_date_sam, geo_loc_name_sam, and collected_by columns with multiple fields that have no value entered.">
            <a:extLst>
              <a:ext uri="{FF2B5EF4-FFF2-40B4-BE49-F238E27FC236}">
                <a16:creationId xmlns:a16="http://schemas.microsoft.com/office/drawing/2014/main" id="{4E931BEA-801E-4E14-9B70-8019850C58B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166638" y="3523443"/>
            <a:ext cx="4943475" cy="2790825"/>
          </a:xfrm>
          <a:prstGeom prst="rect">
            <a:avLst/>
          </a:prstGeom>
        </p:spPr>
      </p:pic>
      <p:cxnSp>
        <p:nvCxnSpPr>
          <p:cNvPr id="8" name="Straight Arrow Connector 7" descr="Arrow from the query results to the zoomed in image of some of the columns.">
            <a:extLst>
              <a:ext uri="{FF2B5EF4-FFF2-40B4-BE49-F238E27FC236}">
                <a16:creationId xmlns:a16="http://schemas.microsoft.com/office/drawing/2014/main" id="{35630E6B-83E0-42BE-9E96-529A6DF8EF72}"/>
              </a:ext>
            </a:extLst>
          </p:cNvPr>
          <p:cNvCxnSpPr>
            <a:cxnSpLocks/>
          </p:cNvCxnSpPr>
          <p:nvPr/>
        </p:nvCxnSpPr>
        <p:spPr>
          <a:xfrm flipH="1">
            <a:off x="9099870" y="3159760"/>
            <a:ext cx="118021" cy="1723198"/>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345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27E2-2DC1-4454-9B9A-A2C66B75D0D7}"/>
              </a:ext>
            </a:extLst>
          </p:cNvPr>
          <p:cNvSpPr>
            <a:spLocks noGrp="1"/>
          </p:cNvSpPr>
          <p:nvPr>
            <p:ph type="title"/>
          </p:nvPr>
        </p:nvSpPr>
        <p:spPr/>
        <p:txBody>
          <a:bodyPr/>
          <a:lstStyle/>
          <a:p>
            <a:r>
              <a:rPr lang="en-US" dirty="0"/>
              <a:t>Searching in </a:t>
            </a:r>
            <a:r>
              <a:rPr lang="en-US" dirty="0" err="1"/>
              <a:t>BigQuery</a:t>
            </a:r>
            <a:endParaRPr lang="en-US" dirty="0"/>
          </a:p>
        </p:txBody>
      </p:sp>
      <p:sp>
        <p:nvSpPr>
          <p:cNvPr id="4" name="Text Placeholder 3">
            <a:extLst>
              <a:ext uri="{FF2B5EF4-FFF2-40B4-BE49-F238E27FC236}">
                <a16:creationId xmlns:a16="http://schemas.microsoft.com/office/drawing/2014/main" id="{4B193414-6822-4DF2-B6E0-E96F2360C0A2}"/>
              </a:ext>
            </a:extLst>
          </p:cNvPr>
          <p:cNvSpPr>
            <a:spLocks noGrp="1"/>
          </p:cNvSpPr>
          <p:nvPr>
            <p:ph sz="quarter" idx="10"/>
          </p:nvPr>
        </p:nvSpPr>
        <p:spPr/>
        <p:txBody>
          <a:bodyPr/>
          <a:lstStyle/>
          <a:p>
            <a:pPr marL="0" indent="0">
              <a:buNone/>
            </a:pPr>
            <a:r>
              <a:rPr lang="en-US" dirty="0"/>
              <a:t>The last query was part of this NCBI Minute webinar on using </a:t>
            </a:r>
            <a:r>
              <a:rPr lang="en-US" dirty="0" err="1"/>
              <a:t>BigQuery</a:t>
            </a:r>
            <a:endParaRPr lang="en-US" dirty="0"/>
          </a:p>
          <a:p>
            <a:pPr marL="0" indent="0">
              <a:buNone/>
            </a:pPr>
            <a:r>
              <a:rPr lang="en-US" dirty="0">
                <a:hlinkClick r:id="rId2"/>
              </a:rPr>
              <a:t>https://www.youtube.com/watch?v=DkNz-RCCm-M</a:t>
            </a:r>
            <a:endParaRPr lang="en-US" dirty="0"/>
          </a:p>
          <a:p>
            <a:pPr marL="0" indent="0">
              <a:buNone/>
            </a:pPr>
            <a:endParaRPr lang="en-US" dirty="0"/>
          </a:p>
          <a:p>
            <a:pPr marL="0" indent="0">
              <a:buNone/>
            </a:pPr>
            <a:r>
              <a:rPr lang="en-US" dirty="0"/>
              <a:t>The NCBI YouTube channel has additional videos on many topics that range in length from a few minutes to over an hour long.</a:t>
            </a:r>
          </a:p>
          <a:p>
            <a:pPr marL="0" indent="0">
              <a:buNone/>
            </a:pPr>
            <a:r>
              <a:rPr lang="en-US" dirty="0">
                <a:hlinkClick r:id="rId3"/>
              </a:rPr>
              <a:t>https://www.youtube.com/channel/UCvJHVo5xGSKejBbBj0A5AyQ</a:t>
            </a:r>
            <a:endParaRPr lang="en-US" dirty="0"/>
          </a:p>
          <a:p>
            <a:endParaRPr lang="en-US" dirty="0"/>
          </a:p>
        </p:txBody>
      </p:sp>
    </p:spTree>
    <p:extLst>
      <p:ext uri="{BB962C8B-B14F-4D97-AF65-F5344CB8AC3E}">
        <p14:creationId xmlns:p14="http://schemas.microsoft.com/office/powerpoint/2010/main" val="2181701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01D6-45C2-4F9D-99D7-6181AED3A748}"/>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60CF8D11-E6A4-4AF4-8A2B-DF3F2B12A92E}"/>
              </a:ext>
            </a:extLst>
          </p:cNvPr>
          <p:cNvSpPr>
            <a:spLocks noGrp="1"/>
          </p:cNvSpPr>
          <p:nvPr>
            <p:ph sz="quarter" idx="10"/>
          </p:nvPr>
        </p:nvSpPr>
        <p:spPr/>
        <p:txBody>
          <a:bodyPr/>
          <a:lstStyle/>
          <a:p>
            <a:r>
              <a:rPr lang="en-US" dirty="0" err="1"/>
              <a:t>BigQuery</a:t>
            </a:r>
            <a:r>
              <a:rPr lang="en-US" dirty="0"/>
              <a:t> allows for SQL searches of large data sets </a:t>
            </a:r>
            <a:r>
              <a:rPr lang="en-US"/>
              <a:t>quickly.</a:t>
            </a:r>
          </a:p>
          <a:p>
            <a:endParaRPr lang="en-US" dirty="0"/>
          </a:p>
          <a:p>
            <a:r>
              <a:rPr lang="en-US" dirty="0" err="1"/>
              <a:t>BigQuery</a:t>
            </a:r>
            <a:r>
              <a:rPr lang="en-US" dirty="0"/>
              <a:t> can be used to search the publicly accessible SRA metadata using SQL </a:t>
            </a:r>
            <a:r>
              <a:rPr lang="en-US"/>
              <a:t>searches.</a:t>
            </a:r>
          </a:p>
          <a:p>
            <a:endParaRPr lang="en-US" dirty="0"/>
          </a:p>
          <a:p>
            <a:r>
              <a:rPr lang="en-US" dirty="0"/>
              <a:t>SRA has generated taxonomy data using the SRA Taxonomy Analysis Tool (STAT) that can be used to find the organism content of runs in SRA.</a:t>
            </a:r>
          </a:p>
          <a:p>
            <a:pPr marL="0" indent="0">
              <a:buNone/>
            </a:pPr>
            <a:endParaRPr lang="en-US" dirty="0"/>
          </a:p>
        </p:txBody>
      </p:sp>
    </p:spTree>
    <p:extLst>
      <p:ext uri="{BB962C8B-B14F-4D97-AF65-F5344CB8AC3E}">
        <p14:creationId xmlns:p14="http://schemas.microsoft.com/office/powerpoint/2010/main" val="1096524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E8B3C9-C693-4522-94FE-7D96C29701E5}"/>
              </a:ext>
            </a:extLst>
          </p:cNvPr>
          <p:cNvPicPr>
            <a:picLocks noChangeAspect="1"/>
          </p:cNvPicPr>
          <p:nvPr/>
        </p:nvPicPr>
        <p:blipFill>
          <a:blip r:embed="rId2"/>
          <a:stretch>
            <a:fillRect/>
          </a:stretch>
        </p:blipFill>
        <p:spPr>
          <a:xfrm>
            <a:off x="1959412" y="1491916"/>
            <a:ext cx="8230313" cy="4572396"/>
          </a:xfrm>
          <a:prstGeom prst="rect">
            <a:avLst/>
          </a:prstGeom>
        </p:spPr>
      </p:pic>
      <p:sp>
        <p:nvSpPr>
          <p:cNvPr id="3" name="Title 2">
            <a:extLst>
              <a:ext uri="{FF2B5EF4-FFF2-40B4-BE49-F238E27FC236}">
                <a16:creationId xmlns:a16="http://schemas.microsoft.com/office/drawing/2014/main" id="{F709FB79-641F-4093-BFA9-40893EDDA552}"/>
              </a:ext>
            </a:extLst>
          </p:cNvPr>
          <p:cNvSpPr>
            <a:spLocks noGrp="1"/>
          </p:cNvSpPr>
          <p:nvPr>
            <p:ph type="title"/>
          </p:nvPr>
        </p:nvSpPr>
        <p:spPr/>
        <p:txBody>
          <a:bodyPr/>
          <a:lstStyle/>
          <a:p>
            <a:r>
              <a:rPr lang="en-US">
                <a:latin typeface="+mj-lt"/>
                <a:cs typeface="Arial" panose="020B0604020202020204" pitchFamily="34" charset="0"/>
              </a:rPr>
              <a:t>Public SRA</a:t>
            </a:r>
            <a:br>
              <a:rPr lang="en-US">
                <a:latin typeface="+mj-lt"/>
                <a:cs typeface="Arial" panose="020B0604020202020204" pitchFamily="34" charset="0"/>
              </a:rPr>
            </a:br>
            <a:r>
              <a:rPr lang="en-US">
                <a:latin typeface="+mj-lt"/>
                <a:cs typeface="Arial" panose="020B0604020202020204" pitchFamily="34" charset="0"/>
              </a:rPr>
              <a:t>5PB</a:t>
            </a:r>
          </a:p>
        </p:txBody>
      </p:sp>
      <p:sp>
        <p:nvSpPr>
          <p:cNvPr id="9" name="Freeform: Shape 8">
            <a:extLst>
              <a:ext uri="{FF2B5EF4-FFF2-40B4-BE49-F238E27FC236}">
                <a16:creationId xmlns:a16="http://schemas.microsoft.com/office/drawing/2014/main" id="{67CCC515-0446-45F8-8684-6B51DF58C54B}"/>
              </a:ext>
            </a:extLst>
          </p:cNvPr>
          <p:cNvSpPr/>
          <p:nvPr/>
        </p:nvSpPr>
        <p:spPr>
          <a:xfrm>
            <a:off x="4242930" y="1952171"/>
            <a:ext cx="1838556" cy="2997200"/>
          </a:xfrm>
          <a:custGeom>
            <a:avLst/>
            <a:gdLst>
              <a:gd name="connsiteX0" fmla="*/ 1838556 w 1838556"/>
              <a:gd name="connsiteY0" fmla="*/ 0 h 2997200"/>
              <a:gd name="connsiteX1" fmla="*/ 1294270 w 1838556"/>
              <a:gd name="connsiteY1" fmla="*/ 87086 h 2997200"/>
              <a:gd name="connsiteX2" fmla="*/ 895127 w 1838556"/>
              <a:gd name="connsiteY2" fmla="*/ 283029 h 2997200"/>
              <a:gd name="connsiteX3" fmla="*/ 619356 w 1838556"/>
              <a:gd name="connsiteY3" fmla="*/ 478972 h 2997200"/>
              <a:gd name="connsiteX4" fmla="*/ 394384 w 1838556"/>
              <a:gd name="connsiteY4" fmla="*/ 711200 h 2997200"/>
              <a:gd name="connsiteX5" fmla="*/ 205699 w 1838556"/>
              <a:gd name="connsiteY5" fmla="*/ 1001486 h 2997200"/>
              <a:gd name="connsiteX6" fmla="*/ 60556 w 1838556"/>
              <a:gd name="connsiteY6" fmla="*/ 1378858 h 2997200"/>
              <a:gd name="connsiteX7" fmla="*/ 2499 w 1838556"/>
              <a:gd name="connsiteY7" fmla="*/ 1741715 h 2997200"/>
              <a:gd name="connsiteX8" fmla="*/ 17013 w 1838556"/>
              <a:gd name="connsiteY8" fmla="*/ 2111829 h 2997200"/>
              <a:gd name="connsiteX9" fmla="*/ 75070 w 1838556"/>
              <a:gd name="connsiteY9" fmla="*/ 2394858 h 2997200"/>
              <a:gd name="connsiteX10" fmla="*/ 220213 w 1838556"/>
              <a:gd name="connsiteY10" fmla="*/ 2743200 h 2997200"/>
              <a:gd name="connsiteX11" fmla="*/ 343584 w 1838556"/>
              <a:gd name="connsiteY11" fmla="*/ 2917372 h 2997200"/>
              <a:gd name="connsiteX12" fmla="*/ 394384 w 1838556"/>
              <a:gd name="connsiteY12" fmla="*/ 2997200 h 2997200"/>
              <a:gd name="connsiteX13" fmla="*/ 394384 w 1838556"/>
              <a:gd name="connsiteY13" fmla="*/ 2997200 h 299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8556" h="2997200">
                <a:moveTo>
                  <a:pt x="1838556" y="0"/>
                </a:moveTo>
                <a:cubicBezTo>
                  <a:pt x="1645032" y="19957"/>
                  <a:pt x="1451508" y="39914"/>
                  <a:pt x="1294270" y="87086"/>
                </a:cubicBezTo>
                <a:cubicBezTo>
                  <a:pt x="1137032" y="134258"/>
                  <a:pt x="1007613" y="217715"/>
                  <a:pt x="895127" y="283029"/>
                </a:cubicBezTo>
                <a:cubicBezTo>
                  <a:pt x="782641" y="348343"/>
                  <a:pt x="702813" y="407610"/>
                  <a:pt x="619356" y="478972"/>
                </a:cubicBezTo>
                <a:cubicBezTo>
                  <a:pt x="535899" y="550334"/>
                  <a:pt x="463327" y="624114"/>
                  <a:pt x="394384" y="711200"/>
                </a:cubicBezTo>
                <a:cubicBezTo>
                  <a:pt x="325441" y="798286"/>
                  <a:pt x="261337" y="890210"/>
                  <a:pt x="205699" y="1001486"/>
                </a:cubicBezTo>
                <a:cubicBezTo>
                  <a:pt x="150061" y="1112762"/>
                  <a:pt x="94423" y="1255487"/>
                  <a:pt x="60556" y="1378858"/>
                </a:cubicBezTo>
                <a:cubicBezTo>
                  <a:pt x="26689" y="1502229"/>
                  <a:pt x="9756" y="1619553"/>
                  <a:pt x="2499" y="1741715"/>
                </a:cubicBezTo>
                <a:cubicBezTo>
                  <a:pt x="-4758" y="1863877"/>
                  <a:pt x="4918" y="2002972"/>
                  <a:pt x="17013" y="2111829"/>
                </a:cubicBezTo>
                <a:cubicBezTo>
                  <a:pt x="29108" y="2220686"/>
                  <a:pt x="41203" y="2289630"/>
                  <a:pt x="75070" y="2394858"/>
                </a:cubicBezTo>
                <a:cubicBezTo>
                  <a:pt x="108937" y="2500087"/>
                  <a:pt x="175461" y="2656114"/>
                  <a:pt x="220213" y="2743200"/>
                </a:cubicBezTo>
                <a:cubicBezTo>
                  <a:pt x="264965" y="2830286"/>
                  <a:pt x="314555" y="2875039"/>
                  <a:pt x="343584" y="2917372"/>
                </a:cubicBezTo>
                <a:cubicBezTo>
                  <a:pt x="372613" y="2959705"/>
                  <a:pt x="394384" y="2997200"/>
                  <a:pt x="394384" y="2997200"/>
                </a:cubicBezTo>
                <a:lnTo>
                  <a:pt x="394384" y="2997200"/>
                </a:lnTo>
              </a:path>
            </a:pathLst>
          </a:custGeom>
          <a:noFill/>
          <a:ln w="76200">
            <a:solidFill>
              <a:srgbClr val="0099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badi"/>
              <a:ea typeface="+mn-ea"/>
              <a:cs typeface="Arial" panose="020B0604020202020204" pitchFamily="34" charset="0"/>
            </a:endParaRPr>
          </a:p>
        </p:txBody>
      </p:sp>
      <p:sp>
        <p:nvSpPr>
          <p:cNvPr id="10" name="Speech Bubble: Rectangle with Corners Rounded 9">
            <a:extLst>
              <a:ext uri="{FF2B5EF4-FFF2-40B4-BE49-F238E27FC236}">
                <a16:creationId xmlns:a16="http://schemas.microsoft.com/office/drawing/2014/main" id="{1080BE35-27EE-4A1A-92E6-4D66D76253C8}"/>
              </a:ext>
            </a:extLst>
          </p:cNvPr>
          <p:cNvSpPr/>
          <p:nvPr/>
        </p:nvSpPr>
        <p:spPr>
          <a:xfrm>
            <a:off x="3193143" y="1952172"/>
            <a:ext cx="1103086" cy="638629"/>
          </a:xfrm>
          <a:prstGeom prst="wedgeRoundRectCallout">
            <a:avLst>
              <a:gd name="adj1" fmla="val 76875"/>
              <a:gd name="adj2" fmla="val 50085"/>
              <a:gd name="adj3" fmla="val 16667"/>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badi"/>
                <a:ea typeface="+mn-ea"/>
                <a:cs typeface="Arial" panose="020B0604020202020204" pitchFamily="34" charset="0"/>
              </a:rPr>
              <a:t>RNAseq</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badi"/>
                <a:ea typeface="+mn-ea"/>
                <a:cs typeface="Arial" panose="020B0604020202020204" pitchFamily="34" charset="0"/>
              </a:rPr>
              <a:t>40%</a:t>
            </a:r>
          </a:p>
        </p:txBody>
      </p:sp>
      <p:sp>
        <p:nvSpPr>
          <p:cNvPr id="11" name="Speech Bubble: Rectangle with Corners Rounded 10">
            <a:extLst>
              <a:ext uri="{FF2B5EF4-FFF2-40B4-BE49-F238E27FC236}">
                <a16:creationId xmlns:a16="http://schemas.microsoft.com/office/drawing/2014/main" id="{54445234-0584-415B-8D3F-5C4AC9B4B959}"/>
              </a:ext>
            </a:extLst>
          </p:cNvPr>
          <p:cNvSpPr/>
          <p:nvPr/>
        </p:nvSpPr>
        <p:spPr>
          <a:xfrm>
            <a:off x="8215086" y="5101772"/>
            <a:ext cx="1306285" cy="638629"/>
          </a:xfrm>
          <a:prstGeom prst="wedgeRoundRectCallout">
            <a:avLst>
              <a:gd name="adj1" fmla="val -102072"/>
              <a:gd name="adj2" fmla="val -68097"/>
              <a:gd name="adj3" fmla="val 16667"/>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badi"/>
                <a:ea typeface="+mn-ea"/>
                <a:cs typeface="Arial" panose="020B0604020202020204" pitchFamily="34" charset="0"/>
              </a:rPr>
              <a:t>Genomes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badi"/>
                <a:ea typeface="+mn-ea"/>
                <a:cs typeface="Arial" panose="020B0604020202020204" pitchFamily="34" charset="0"/>
              </a:rPr>
              <a:t>50%</a:t>
            </a:r>
          </a:p>
        </p:txBody>
      </p:sp>
      <p:sp>
        <p:nvSpPr>
          <p:cNvPr id="12" name="Speech Bubble: Rectangle with Corners Rounded 11">
            <a:extLst>
              <a:ext uri="{FF2B5EF4-FFF2-40B4-BE49-F238E27FC236}">
                <a16:creationId xmlns:a16="http://schemas.microsoft.com/office/drawing/2014/main" id="{13348705-7F0E-432A-9173-12551A923C97}"/>
              </a:ext>
            </a:extLst>
          </p:cNvPr>
          <p:cNvSpPr/>
          <p:nvPr/>
        </p:nvSpPr>
        <p:spPr>
          <a:xfrm>
            <a:off x="5304970" y="631372"/>
            <a:ext cx="1770744" cy="892628"/>
          </a:xfrm>
          <a:prstGeom prst="wedgeRoundRectCallout">
            <a:avLst>
              <a:gd name="adj1" fmla="val -3775"/>
              <a:gd name="adj2" fmla="val 98191"/>
              <a:gd name="adj3" fmla="val 16667"/>
            </a:avLst>
          </a:prstGeom>
          <a:solidFill>
            <a:srgbClr val="7030A0">
              <a:alpha val="52157"/>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badi"/>
                <a:ea typeface="+mn-ea"/>
                <a:cs typeface="Arial" panose="020B0604020202020204" pitchFamily="34" charset="0"/>
              </a:rPr>
              <a:t>Prokaryote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badi"/>
                <a:ea typeface="+mn-ea"/>
                <a:cs typeface="Arial" panose="020B0604020202020204" pitchFamily="34" charset="0"/>
              </a:rPr>
              <a:t>Metagenome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badi"/>
                <a:ea typeface="+mn-ea"/>
                <a:cs typeface="Arial" panose="020B0604020202020204" pitchFamily="34" charset="0"/>
              </a:rPr>
              <a:t>10%</a:t>
            </a:r>
          </a:p>
        </p:txBody>
      </p:sp>
    </p:spTree>
    <p:extLst>
      <p:ext uri="{BB962C8B-B14F-4D97-AF65-F5344CB8AC3E}">
        <p14:creationId xmlns:p14="http://schemas.microsoft.com/office/powerpoint/2010/main" val="3787463061"/>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3A431-1FCD-42B4-BFAE-50DEB8BF0BB8}"/>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DE747D40-1C83-49AB-A60D-506A9CA3701F}"/>
              </a:ext>
            </a:extLst>
          </p:cNvPr>
          <p:cNvSpPr>
            <a:spLocks noGrp="1"/>
          </p:cNvSpPr>
          <p:nvPr>
            <p:ph sz="quarter" idx="10"/>
          </p:nvPr>
        </p:nvSpPr>
        <p:spPr/>
        <p:txBody>
          <a:bodyPr>
            <a:normAutofit/>
          </a:bodyPr>
          <a:lstStyle/>
          <a:p>
            <a:r>
              <a:rPr lang="en-US" sz="2400" dirty="0"/>
              <a:t>STAT Description </a:t>
            </a:r>
            <a:r>
              <a:rPr lang="en-US" sz="2400" dirty="0">
                <a:hlinkClick r:id="rId2"/>
              </a:rPr>
              <a:t>https://www.ncbi.nlm.nih.gov/sra/docs/sra-taxonomy-analysis-tool/</a:t>
            </a:r>
            <a:endParaRPr lang="en-US" sz="2400" dirty="0"/>
          </a:p>
          <a:p>
            <a:r>
              <a:rPr lang="en-US" sz="2400" dirty="0"/>
              <a:t>Additional Examples for SRA Searches in </a:t>
            </a:r>
            <a:r>
              <a:rPr lang="en-US" sz="2400" dirty="0" err="1"/>
              <a:t>BigQuery</a:t>
            </a:r>
            <a:r>
              <a:rPr lang="en-US" sz="2400" dirty="0"/>
              <a:t> </a:t>
            </a:r>
            <a:r>
              <a:rPr lang="en-US" sz="2400" dirty="0">
                <a:hlinkClick r:id="rId3"/>
              </a:rPr>
              <a:t>https://www.ncbi.nlm.nih.gov/sra/docs/sra-bigquery-examples/</a:t>
            </a:r>
            <a:endParaRPr lang="en-US" sz="2400" dirty="0"/>
          </a:p>
          <a:p>
            <a:r>
              <a:rPr lang="en-US" sz="2400" dirty="0"/>
              <a:t>Google </a:t>
            </a:r>
            <a:r>
              <a:rPr lang="en-US" sz="2400" dirty="0" err="1"/>
              <a:t>Quickstart</a:t>
            </a:r>
            <a:r>
              <a:rPr lang="en-US" sz="2400" dirty="0"/>
              <a:t> for </a:t>
            </a:r>
            <a:r>
              <a:rPr lang="en-US" sz="2400" dirty="0" err="1"/>
              <a:t>BigQuery</a:t>
            </a:r>
            <a:r>
              <a:rPr lang="en-US" sz="2400" dirty="0"/>
              <a:t> </a:t>
            </a:r>
            <a:r>
              <a:rPr lang="en-US" sz="2400" dirty="0">
                <a:hlinkClick r:id="rId4"/>
              </a:rPr>
              <a:t>https://cloud.google.com/bigquery/docs/quickstarts/quickstart-web-ui</a:t>
            </a:r>
            <a:endParaRPr lang="en-US" sz="2400" dirty="0"/>
          </a:p>
          <a:p>
            <a:r>
              <a:rPr lang="en-US" sz="2400" dirty="0"/>
              <a:t>A video from Google that looks at nested data in </a:t>
            </a:r>
            <a:r>
              <a:rPr lang="en-US" sz="2400" dirty="0" err="1"/>
              <a:t>BigQuery</a:t>
            </a:r>
            <a:r>
              <a:rPr lang="en-US" sz="2400" dirty="0"/>
              <a:t> </a:t>
            </a:r>
            <a:r>
              <a:rPr lang="en-US" sz="2400" dirty="0">
                <a:hlinkClick r:id="rId5"/>
              </a:rPr>
              <a:t>https://www.youtube.com/watch?v=STo98QUKDS8</a:t>
            </a:r>
            <a:endParaRPr lang="en-US" sz="2400" dirty="0"/>
          </a:p>
          <a:p>
            <a:endParaRPr lang="en-US" dirty="0"/>
          </a:p>
        </p:txBody>
      </p:sp>
    </p:spTree>
    <p:extLst>
      <p:ext uri="{BB962C8B-B14F-4D97-AF65-F5344CB8AC3E}">
        <p14:creationId xmlns:p14="http://schemas.microsoft.com/office/powerpoint/2010/main" val="2930822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114CD8-E54F-4402-ABF2-B91EB0C8633C}"/>
              </a:ext>
            </a:extLst>
          </p:cNvPr>
          <p:cNvSpPr txBox="1"/>
          <p:nvPr/>
        </p:nvSpPr>
        <p:spPr>
          <a:xfrm>
            <a:off x="854529" y="866239"/>
            <a:ext cx="9308339" cy="2462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Abadi"/>
                <a:ea typeface="+mn-ea"/>
                <a:cs typeface="+mn-cs"/>
              </a:rPr>
              <a:t>Sars-Cov2 data in AWS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A centralized sequence repository for all strains of novel corona virus (SARS-CoV-2) submitted to the National Center for Biotechnology Information (NCBI). Included are both the original sequences submitted by the principal investigator as well as SRA-processed sequences that require the SRA Toolkit for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hlinkClick r:id="rId2"/>
              </a:rPr>
              <a:t>https://registry.opendata.aws/ncbi-covid-19/</a:t>
            </a: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sp>
        <p:nvSpPr>
          <p:cNvPr id="5" name="TextBox 4">
            <a:extLst>
              <a:ext uri="{FF2B5EF4-FFF2-40B4-BE49-F238E27FC236}">
                <a16:creationId xmlns:a16="http://schemas.microsoft.com/office/drawing/2014/main" id="{7574BA1F-B752-4EDD-ACB0-26C94230E2F9}"/>
              </a:ext>
            </a:extLst>
          </p:cNvPr>
          <p:cNvSpPr txBox="1"/>
          <p:nvPr/>
        </p:nvSpPr>
        <p:spPr>
          <a:xfrm>
            <a:off x="4019550" y="6159500"/>
            <a:ext cx="51700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highlight>
                  <a:srgbClr val="00FFFF"/>
                </a:highlight>
                <a:uLnTx/>
                <a:uFillTx/>
                <a:latin typeface="Abadi"/>
                <a:ea typeface="+mn-ea"/>
                <a:cs typeface="+mn-cs"/>
              </a:rPr>
              <a:t>this topic will not be covered during the workshop</a:t>
            </a:r>
          </a:p>
        </p:txBody>
      </p:sp>
    </p:spTree>
    <p:extLst>
      <p:ext uri="{BB962C8B-B14F-4D97-AF65-F5344CB8AC3E}">
        <p14:creationId xmlns:p14="http://schemas.microsoft.com/office/powerpoint/2010/main" val="2936217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971446-B14A-485A-BF5F-549E3754BA3B}"/>
              </a:ext>
            </a:extLst>
          </p:cNvPr>
          <p:cNvSpPr/>
          <p:nvPr/>
        </p:nvSpPr>
        <p:spPr>
          <a:xfrm>
            <a:off x="802214" y="1707634"/>
            <a:ext cx="8850500" cy="369331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SRA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Webinar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hlinkClick r:id="rId2"/>
              </a:rPr>
              <a:t>https://youtu.be/PoseTXa8LU8</a:t>
            </a: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Materials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hlinkClick r:id="rId3"/>
              </a:rPr>
              <a:t>https://ftp.ncbi.nlm.nih.gov/pub/education/public_webinars/2020/04Apr08_SRA_Cloud</a:t>
            </a: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BigQuery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hlinkClick r:id="rId4"/>
              </a:rPr>
              <a:t>https://youtu.be/DkNz-RCCm-M</a:t>
            </a: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Materials</a:t>
            </a:r>
            <a:endParaRPr kumimoji="0" lang="en-US" sz="1800" b="0" i="0" u="none" strike="noStrike" kern="1200" cap="none" spc="0" normalizeH="0" baseline="0" noProof="0">
              <a:ln>
                <a:noFill/>
              </a:ln>
              <a:solidFill>
                <a:srgbClr val="000000"/>
              </a:solidFill>
              <a:effectLst/>
              <a:uLnTx/>
              <a:uFillTx/>
              <a:latin typeface="Abadi"/>
              <a:ea typeface="+mn-ea"/>
              <a:cs typeface="+mn-cs"/>
              <a:hlinkClick r:id="rId5">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563C1"/>
                </a:solidFill>
                <a:effectLst/>
                <a:uLnTx/>
                <a:uFillTx/>
                <a:latin typeface="Abadi"/>
                <a:ea typeface="+mn-ea"/>
                <a:cs typeface="+mn-cs"/>
                <a:hlinkClick r:id="rId5">
                  <a:extLst>
                    <a:ext uri="{A12FA001-AC4F-418D-AE19-62706E023703}">
                      <ahyp:hlinkClr xmlns:ahyp="http://schemas.microsoft.com/office/drawing/2018/hyperlinkcolor" val="tx"/>
                    </a:ext>
                  </a:extLst>
                </a:hlinkClick>
              </a:rPr>
              <a:t>https://ftp.ncbi.nlm.nih.gov/pub/education/public_webinars/2020/05May20_BigQuery/</a:t>
            </a: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Cloud Access Costs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hlinkClick r:id="rId6"/>
              </a:rPr>
              <a:t>https://www.ncbi.nlm.nih.gov/sra/docs/sra-cloud-access-costs/</a:t>
            </a: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sp>
        <p:nvSpPr>
          <p:cNvPr id="5" name="TextBox 4">
            <a:extLst>
              <a:ext uri="{FF2B5EF4-FFF2-40B4-BE49-F238E27FC236}">
                <a16:creationId xmlns:a16="http://schemas.microsoft.com/office/drawing/2014/main" id="{AFEC6D7B-EBD8-4471-A3FA-C72EE0D0401E}"/>
              </a:ext>
            </a:extLst>
          </p:cNvPr>
          <p:cNvSpPr txBox="1"/>
          <p:nvPr/>
        </p:nvSpPr>
        <p:spPr>
          <a:xfrm>
            <a:off x="897432" y="489803"/>
            <a:ext cx="433003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Abadi"/>
                <a:ea typeface="+mn-ea"/>
                <a:cs typeface="+mn-cs"/>
              </a:rPr>
              <a:t>Additional Resources</a:t>
            </a:r>
          </a:p>
        </p:txBody>
      </p:sp>
    </p:spTree>
    <p:extLst>
      <p:ext uri="{BB962C8B-B14F-4D97-AF65-F5344CB8AC3E}">
        <p14:creationId xmlns:p14="http://schemas.microsoft.com/office/powerpoint/2010/main" val="66269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91750" cy="1217485"/>
          </a:xfrm>
        </p:spPr>
        <p:txBody>
          <a:bodyPr/>
          <a:lstStyle/>
          <a:p>
            <a:r>
              <a:rPr lang="en-US"/>
              <a:t>Acknowledgements SRA/STRIDES Team</a:t>
            </a:r>
            <a:endParaRPr lang="en-US" dirty="0"/>
          </a:p>
        </p:txBody>
      </p:sp>
      <p:sp>
        <p:nvSpPr>
          <p:cNvPr id="4" name="Text Placeholder 3"/>
          <p:cNvSpPr>
            <a:spLocks noGrp="1"/>
          </p:cNvSpPr>
          <p:nvPr>
            <p:ph type="body" sz="quarter" idx="11"/>
          </p:nvPr>
        </p:nvSpPr>
        <p:spPr/>
        <p:txBody>
          <a:bodyPr/>
          <a:lstStyle/>
          <a:p>
            <a:r>
              <a:rPr lang="en-US" dirty="0"/>
              <a:t>Lydia Fleischmann</a:t>
            </a:r>
          </a:p>
          <a:p>
            <a:r>
              <a:rPr lang="en-US" dirty="0"/>
              <a:t>Carl </a:t>
            </a:r>
            <a:r>
              <a:rPr lang="en-US" dirty="0" err="1"/>
              <a:t>Leubsdorf</a:t>
            </a:r>
            <a:endParaRPr lang="en-US" dirty="0"/>
          </a:p>
          <a:p>
            <a:r>
              <a:rPr lang="en-US" dirty="0"/>
              <a:t>Brad </a:t>
            </a:r>
            <a:r>
              <a:rPr lang="en-US" dirty="0" err="1"/>
              <a:t>Plecs</a:t>
            </a:r>
            <a:endParaRPr lang="en-US" dirty="0"/>
          </a:p>
          <a:p>
            <a:r>
              <a:rPr lang="en-US" dirty="0"/>
              <a:t>Thomas </a:t>
            </a:r>
            <a:r>
              <a:rPr lang="en-US" dirty="0" err="1"/>
              <a:t>Doak</a:t>
            </a:r>
            <a:endParaRPr lang="en-US" dirty="0"/>
          </a:p>
          <a:p>
            <a:r>
              <a:rPr lang="en-US" dirty="0"/>
              <a:t>Kate Mortensen</a:t>
            </a:r>
          </a:p>
          <a:p>
            <a:r>
              <a:rPr lang="en-US" dirty="0"/>
              <a:t>Layla Freeborn</a:t>
            </a:r>
          </a:p>
          <a:p>
            <a:r>
              <a:rPr lang="en-US" dirty="0"/>
              <a:t>Sheri Sanders</a:t>
            </a:r>
          </a:p>
        </p:txBody>
      </p:sp>
      <p:sp>
        <p:nvSpPr>
          <p:cNvPr id="5" name="Text Placeholder 4"/>
          <p:cNvSpPr>
            <a:spLocks noGrp="1"/>
          </p:cNvSpPr>
          <p:nvPr>
            <p:ph type="body" sz="quarter" idx="13"/>
          </p:nvPr>
        </p:nvSpPr>
        <p:spPr/>
        <p:txBody>
          <a:bodyPr/>
          <a:lstStyle/>
          <a:p>
            <a:r>
              <a:rPr lang="en-US" dirty="0"/>
              <a:t>Tom Madden</a:t>
            </a:r>
          </a:p>
          <a:p>
            <a:r>
              <a:rPr lang="en-US" dirty="0" err="1"/>
              <a:t>Chistiam</a:t>
            </a:r>
            <a:r>
              <a:rPr lang="en-US" dirty="0"/>
              <a:t> Camacho</a:t>
            </a:r>
          </a:p>
          <a:p>
            <a:r>
              <a:rPr lang="en-US" dirty="0"/>
              <a:t>Françoise </a:t>
            </a:r>
            <a:r>
              <a:rPr lang="en-US" dirty="0" err="1"/>
              <a:t>Thibaud</a:t>
            </a:r>
            <a:r>
              <a:rPr lang="en-US" dirty="0"/>
              <a:t>-Nissen</a:t>
            </a:r>
          </a:p>
          <a:p>
            <a:r>
              <a:rPr lang="en-US" dirty="0"/>
              <a:t>Dave Arndt</a:t>
            </a:r>
          </a:p>
          <a:p>
            <a:r>
              <a:rPr lang="en-US" dirty="0"/>
              <a:t>Rick Lapoint</a:t>
            </a:r>
          </a:p>
          <a:p>
            <a:r>
              <a:rPr lang="en-US" dirty="0"/>
              <a:t>Chris O’Sullivan</a:t>
            </a:r>
          </a:p>
          <a:p>
            <a:r>
              <a:rPr lang="en-US" dirty="0"/>
              <a:t>Yuriy Skripchenko </a:t>
            </a:r>
          </a:p>
          <a:p>
            <a:r>
              <a:rPr lang="en-US" dirty="0"/>
              <a:t>Jon Trow</a:t>
            </a:r>
          </a:p>
        </p:txBody>
      </p:sp>
      <p:sp>
        <p:nvSpPr>
          <p:cNvPr id="6" name="Text Placeholder 5"/>
          <p:cNvSpPr>
            <a:spLocks noGrp="1"/>
          </p:cNvSpPr>
          <p:nvPr>
            <p:ph type="body" sz="quarter" idx="14"/>
          </p:nvPr>
        </p:nvSpPr>
        <p:spPr/>
        <p:txBody>
          <a:bodyPr/>
          <a:lstStyle/>
          <a:p>
            <a:r>
              <a:rPr lang="en-US" dirty="0"/>
              <a:t>Rodney Brister</a:t>
            </a:r>
          </a:p>
          <a:p>
            <a:r>
              <a:rPr lang="en-US" dirty="0"/>
              <a:t>Ryan Connor</a:t>
            </a:r>
          </a:p>
          <a:p>
            <a:r>
              <a:rPr lang="en-US" dirty="0"/>
              <a:t>Ravinder Eskandary</a:t>
            </a:r>
          </a:p>
          <a:p>
            <a:r>
              <a:rPr lang="en-US" dirty="0"/>
              <a:t>Allie McDougall</a:t>
            </a:r>
          </a:p>
          <a:p>
            <a:r>
              <a:rPr lang="en-US" dirty="0"/>
              <a:t>Rana Morris</a:t>
            </a:r>
          </a:p>
          <a:p>
            <a:r>
              <a:rPr lang="en-US" dirty="0"/>
              <a:t>Daniel Soren</a:t>
            </a:r>
          </a:p>
          <a:p>
            <a:r>
              <a:rPr lang="en-US" dirty="0"/>
              <a:t>Louise To</a:t>
            </a:r>
          </a:p>
        </p:txBody>
      </p:sp>
      <p:sp>
        <p:nvSpPr>
          <p:cNvPr id="7" name="Text Placeholder 6"/>
          <p:cNvSpPr>
            <a:spLocks noGrp="1"/>
          </p:cNvSpPr>
          <p:nvPr>
            <p:ph type="body" sz="quarter" idx="15"/>
          </p:nvPr>
        </p:nvSpPr>
        <p:spPr/>
        <p:txBody>
          <a:bodyPr/>
          <a:lstStyle/>
          <a:p>
            <a:r>
              <a:rPr lang="en-US" dirty="0"/>
              <a:t>Steve Sherry</a:t>
            </a:r>
          </a:p>
        </p:txBody>
      </p:sp>
      <p:sp>
        <p:nvSpPr>
          <p:cNvPr id="8" name="Text Placeholder 7"/>
          <p:cNvSpPr>
            <a:spLocks noGrp="1"/>
          </p:cNvSpPr>
          <p:nvPr>
            <p:ph type="body" sz="quarter" idx="16"/>
          </p:nvPr>
        </p:nvSpPr>
        <p:spPr>
          <a:xfrm>
            <a:off x="3987041" y="5546450"/>
            <a:ext cx="5366509" cy="1217613"/>
          </a:xfrm>
        </p:spPr>
        <p:txBody>
          <a:bodyPr/>
          <a:lstStyle/>
          <a:p>
            <a:r>
              <a:rPr lang="en-US" dirty="0"/>
              <a:t>This research was supported by the Intramural Research Program of the NIH, National Library of Medicine.</a:t>
            </a:r>
          </a:p>
        </p:txBody>
      </p:sp>
    </p:spTree>
    <p:extLst>
      <p:ext uri="{BB962C8B-B14F-4D97-AF65-F5344CB8AC3E}">
        <p14:creationId xmlns:p14="http://schemas.microsoft.com/office/powerpoint/2010/main" val="293895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A8B5-79AB-5548-8F24-1EFB072FD777}"/>
              </a:ext>
            </a:extLst>
          </p:cNvPr>
          <p:cNvSpPr>
            <a:spLocks noGrp="1"/>
          </p:cNvSpPr>
          <p:nvPr>
            <p:ph type="title"/>
          </p:nvPr>
        </p:nvSpPr>
        <p:spPr/>
        <p:txBody>
          <a:bodyPr/>
          <a:lstStyle/>
          <a:p>
            <a:r>
              <a:rPr lang="en-US" dirty="0"/>
              <a:t>What is BLAST?</a:t>
            </a:r>
          </a:p>
        </p:txBody>
      </p:sp>
      <p:sp>
        <p:nvSpPr>
          <p:cNvPr id="3" name="Content Placeholder 2">
            <a:extLst>
              <a:ext uri="{FF2B5EF4-FFF2-40B4-BE49-F238E27FC236}">
                <a16:creationId xmlns:a16="http://schemas.microsoft.com/office/drawing/2014/main" id="{3342C6DA-3F5C-4E45-BD5E-BE93418134F0}"/>
              </a:ext>
            </a:extLst>
          </p:cNvPr>
          <p:cNvSpPr>
            <a:spLocks noGrp="1"/>
          </p:cNvSpPr>
          <p:nvPr>
            <p:ph sz="quarter" idx="10"/>
          </p:nvPr>
        </p:nvSpPr>
        <p:spPr/>
        <p:txBody>
          <a:bodyPr>
            <a:normAutofit lnSpcReduction="10000"/>
          </a:bodyPr>
          <a:lstStyle/>
          <a:p>
            <a:pPr marL="0" indent="0">
              <a:buNone/>
            </a:pPr>
            <a:r>
              <a:rPr lang="en-US" dirty="0"/>
              <a:t>Basic Local Alignment Search Tool</a:t>
            </a:r>
          </a:p>
          <a:p>
            <a:pPr marL="0" indent="0">
              <a:buNone/>
            </a:pPr>
            <a:endParaRPr lang="en-US" dirty="0"/>
          </a:p>
          <a:p>
            <a:pPr marL="0" indent="0">
              <a:buNone/>
            </a:pPr>
            <a:r>
              <a:rPr lang="en-US" dirty="0"/>
              <a:t>Calculates similarity for biological sequences.  </a:t>
            </a:r>
          </a:p>
          <a:p>
            <a:pPr marL="0" indent="0">
              <a:buNone/>
            </a:pPr>
            <a:endParaRPr lang="en-US" dirty="0"/>
          </a:p>
          <a:p>
            <a:pPr marL="0" indent="0">
              <a:buNone/>
            </a:pPr>
            <a:r>
              <a:rPr lang="en-US" dirty="0"/>
              <a:t>It produces local alignments.  Only a portion of each sequence must be aligned.</a:t>
            </a:r>
          </a:p>
          <a:p>
            <a:pPr marL="0" indent="0">
              <a:buNone/>
            </a:pPr>
            <a:endParaRPr lang="en-US" dirty="0"/>
          </a:p>
          <a:p>
            <a:pPr marL="0" indent="0">
              <a:buNone/>
            </a:pPr>
            <a:r>
              <a:rPr lang="en-US" dirty="0"/>
              <a:t>Use statistical theory to determine if a match might have occurred by chance.</a:t>
            </a:r>
          </a:p>
          <a:p>
            <a:endParaRPr lang="en-US" dirty="0"/>
          </a:p>
          <a:p>
            <a:endParaRPr lang="en-US" dirty="0"/>
          </a:p>
        </p:txBody>
      </p:sp>
      <p:pic>
        <p:nvPicPr>
          <p:cNvPr id="4" name="Picture 3" descr="Sample BLAST alignment">
            <a:extLst>
              <a:ext uri="{FF2B5EF4-FFF2-40B4-BE49-F238E27FC236}">
                <a16:creationId xmlns:a16="http://schemas.microsoft.com/office/drawing/2014/main" id="{12FDF84D-66B7-F443-A030-D4679B2057C4}"/>
              </a:ext>
            </a:extLst>
          </p:cNvPr>
          <p:cNvPicPr>
            <a:picLocks noChangeAspect="1"/>
          </p:cNvPicPr>
          <p:nvPr/>
        </p:nvPicPr>
        <p:blipFill>
          <a:blip r:embed="rId2"/>
          <a:stretch>
            <a:fillRect/>
          </a:stretch>
        </p:blipFill>
        <p:spPr>
          <a:xfrm>
            <a:off x="6772414" y="1139225"/>
            <a:ext cx="4581386" cy="1102926"/>
          </a:xfrm>
          <a:prstGeom prst="rect">
            <a:avLst/>
          </a:prstGeom>
          <a:ln>
            <a:solidFill>
              <a:schemeClr val="tx1"/>
            </a:solidFill>
          </a:ln>
        </p:spPr>
      </p:pic>
    </p:spTree>
    <p:extLst>
      <p:ext uri="{BB962C8B-B14F-4D97-AF65-F5344CB8AC3E}">
        <p14:creationId xmlns:p14="http://schemas.microsoft.com/office/powerpoint/2010/main" val="2899121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CC6B-3289-834F-9BA8-27D164A88E95}"/>
              </a:ext>
            </a:extLst>
          </p:cNvPr>
          <p:cNvSpPr>
            <a:spLocks noGrp="1"/>
          </p:cNvSpPr>
          <p:nvPr>
            <p:ph type="title"/>
          </p:nvPr>
        </p:nvSpPr>
        <p:spPr/>
        <p:txBody>
          <a:bodyPr/>
          <a:lstStyle/>
          <a:p>
            <a:r>
              <a:rPr lang="en-US" dirty="0"/>
              <a:t>What is Elastic-BLAST?</a:t>
            </a:r>
          </a:p>
        </p:txBody>
      </p:sp>
      <p:sp>
        <p:nvSpPr>
          <p:cNvPr id="3" name="Content Placeholder 2">
            <a:extLst>
              <a:ext uri="{FF2B5EF4-FFF2-40B4-BE49-F238E27FC236}">
                <a16:creationId xmlns:a16="http://schemas.microsoft.com/office/drawing/2014/main" id="{5582FE77-818A-1A4C-952D-6E4C32FE2887}"/>
              </a:ext>
            </a:extLst>
          </p:cNvPr>
          <p:cNvSpPr>
            <a:spLocks noGrp="1"/>
          </p:cNvSpPr>
          <p:nvPr>
            <p:ph sz="quarter" idx="10"/>
          </p:nvPr>
        </p:nvSpPr>
        <p:spPr/>
        <p:txBody>
          <a:bodyPr>
            <a:normAutofit/>
          </a:bodyPr>
          <a:lstStyle/>
          <a:p>
            <a:pPr marL="0" indent="0" fontAlgn="base">
              <a:buNone/>
            </a:pPr>
            <a:r>
              <a:rPr lang="en-US" sz="3200" dirty="0"/>
              <a:t>Elastic-BLAST is a command line tool to align large numbers (millions of bases/residues) of nucleotide and protein sequences against BLAST databases. </a:t>
            </a:r>
          </a:p>
          <a:p>
            <a:pPr marL="0" indent="0" fontAlgn="base">
              <a:buNone/>
            </a:pPr>
            <a:endParaRPr lang="en-US" sz="3200" dirty="0"/>
          </a:p>
          <a:p>
            <a:pPr marL="0" indent="0" fontAlgn="base">
              <a:buNone/>
            </a:pPr>
            <a:r>
              <a:rPr lang="en-US" sz="3200" dirty="0"/>
              <a:t>Elastic-BLAST implements best practices for searching on the cloud so you can concentrate on science.</a:t>
            </a:r>
          </a:p>
          <a:p>
            <a:endParaRPr lang="en-US" dirty="0"/>
          </a:p>
        </p:txBody>
      </p:sp>
    </p:spTree>
    <p:extLst>
      <p:ext uri="{BB962C8B-B14F-4D97-AF65-F5344CB8AC3E}">
        <p14:creationId xmlns:p14="http://schemas.microsoft.com/office/powerpoint/2010/main" val="1182320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37C9-D2E3-4891-88A9-262177C72853}"/>
              </a:ext>
            </a:extLst>
          </p:cNvPr>
          <p:cNvSpPr>
            <a:spLocks noGrp="1"/>
          </p:cNvSpPr>
          <p:nvPr>
            <p:ph type="title"/>
          </p:nvPr>
        </p:nvSpPr>
        <p:spPr/>
        <p:txBody>
          <a:bodyPr/>
          <a:lstStyle/>
          <a:p>
            <a:r>
              <a:rPr lang="en-US" dirty="0"/>
              <a:t>An Elastic-BLAST application</a:t>
            </a:r>
          </a:p>
        </p:txBody>
      </p:sp>
      <p:sp>
        <p:nvSpPr>
          <p:cNvPr id="3" name="Content Placeholder 2">
            <a:extLst>
              <a:ext uri="{FF2B5EF4-FFF2-40B4-BE49-F238E27FC236}">
                <a16:creationId xmlns:a16="http://schemas.microsoft.com/office/drawing/2014/main" id="{E75BF002-C090-4C6B-B0C4-B9D36CC0CBAD}"/>
              </a:ext>
            </a:extLst>
          </p:cNvPr>
          <p:cNvSpPr>
            <a:spLocks noGrp="1"/>
          </p:cNvSpPr>
          <p:nvPr>
            <p:ph sz="quarter" idx="10"/>
          </p:nvPr>
        </p:nvSpPr>
        <p:spPr>
          <a:xfrm>
            <a:off x="207335" y="1463675"/>
            <a:ext cx="7177667" cy="3930650"/>
          </a:xfrm>
        </p:spPr>
        <p:txBody>
          <a:bodyPr>
            <a:normAutofit/>
          </a:bodyPr>
          <a:lstStyle/>
          <a:p>
            <a:r>
              <a:rPr lang="en-US" dirty="0"/>
              <a:t>Annotation of mRNA transcripts with functional and biological processes</a:t>
            </a:r>
          </a:p>
          <a:p>
            <a:r>
              <a:rPr lang="en-US" dirty="0"/>
              <a:t>BLAST is used to align an assembled transcriptome against annotated databases of proteins or nucleotides.</a:t>
            </a:r>
          </a:p>
          <a:p>
            <a:pPr lvl="2"/>
            <a:r>
              <a:rPr lang="en-US" dirty="0" err="1"/>
              <a:t>blastp</a:t>
            </a:r>
            <a:r>
              <a:rPr lang="en-US" dirty="0"/>
              <a:t> open reading frames against non-redundant database (nr)</a:t>
            </a:r>
          </a:p>
          <a:p>
            <a:pPr lvl="2"/>
            <a:r>
              <a:rPr lang="en-US" dirty="0" err="1"/>
              <a:t>rpsblast</a:t>
            </a:r>
            <a:r>
              <a:rPr lang="en-US" dirty="0"/>
              <a:t> open reading frames against Conserved Domain Database (</a:t>
            </a:r>
            <a:r>
              <a:rPr lang="en-US" dirty="0" err="1"/>
              <a:t>cdd</a:t>
            </a:r>
            <a:r>
              <a:rPr lang="en-US" dirty="0"/>
              <a:t>)</a:t>
            </a:r>
          </a:p>
          <a:p>
            <a:pPr lvl="2"/>
            <a:r>
              <a:rPr lang="en-US" dirty="0"/>
              <a:t>blastn transcripts against nucleotide database (</a:t>
            </a:r>
            <a:r>
              <a:rPr lang="en-US" dirty="0" err="1"/>
              <a:t>nt</a:t>
            </a:r>
            <a:r>
              <a:rPr lang="en-US" dirty="0"/>
              <a:t>) </a:t>
            </a:r>
          </a:p>
          <a:p>
            <a:pPr lvl="2"/>
            <a:r>
              <a:rPr lang="en-US" dirty="0" err="1"/>
              <a:t>rpstblastn</a:t>
            </a:r>
            <a:r>
              <a:rPr lang="en-US" dirty="0"/>
              <a:t> transcripts against CDD database</a:t>
            </a:r>
          </a:p>
        </p:txBody>
      </p:sp>
      <p:sp>
        <p:nvSpPr>
          <p:cNvPr id="10" name="Content Placeholder 9">
            <a:extLst>
              <a:ext uri="{FF2B5EF4-FFF2-40B4-BE49-F238E27FC236}">
                <a16:creationId xmlns:a16="http://schemas.microsoft.com/office/drawing/2014/main" id="{814CE6B4-53A6-4CCF-AFA4-10809B91E2EB}"/>
              </a:ext>
            </a:extLst>
          </p:cNvPr>
          <p:cNvSpPr>
            <a:spLocks noGrp="1"/>
          </p:cNvSpPr>
          <p:nvPr>
            <p:ph sz="half" idx="4294967295"/>
          </p:nvPr>
        </p:nvSpPr>
        <p:spPr>
          <a:xfrm>
            <a:off x="7317008" y="4964235"/>
            <a:ext cx="4582908" cy="1361214"/>
          </a:xfrm>
        </p:spPr>
        <p:txBody>
          <a:bodyPr>
            <a:normAutofit fontScale="85000" lnSpcReduction="10000"/>
          </a:bodyPr>
          <a:lstStyle/>
          <a:p>
            <a:r>
              <a:rPr lang="en-US" dirty="0"/>
              <a:t>Example annotation project:</a:t>
            </a:r>
          </a:p>
          <a:p>
            <a:pPr lvl="1"/>
            <a:r>
              <a:rPr lang="en-US" dirty="0"/>
              <a:t>Opuntia </a:t>
            </a:r>
            <a:r>
              <a:rPr lang="en-US" dirty="0" err="1"/>
              <a:t>streptacantha</a:t>
            </a:r>
            <a:r>
              <a:rPr lang="en-US" dirty="0"/>
              <a:t> (nopal) transcriptome (</a:t>
            </a:r>
            <a:r>
              <a:rPr lang="en-US" dirty="0">
                <a:hlinkClick r:id="rId3"/>
              </a:rPr>
              <a:t>PRJNA320545</a:t>
            </a:r>
            <a:r>
              <a:rPr lang="en-US" dirty="0"/>
              <a:t>): 474,563 transcripts (217 million base pairs)</a:t>
            </a:r>
          </a:p>
          <a:p>
            <a:endParaRPr lang="en-US" dirty="0"/>
          </a:p>
        </p:txBody>
      </p:sp>
      <p:pic>
        <p:nvPicPr>
          <p:cNvPr id="5" name="Picture 4" descr="A close up of the nopal plant">
            <a:extLst>
              <a:ext uri="{FF2B5EF4-FFF2-40B4-BE49-F238E27FC236}">
                <a16:creationId xmlns:a16="http://schemas.microsoft.com/office/drawing/2014/main" id="{C749705E-E6CE-4B06-9D5C-235EB05CB18B}"/>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9475839" y="1690688"/>
            <a:ext cx="2306783" cy="3050530"/>
          </a:xfrm>
          <a:prstGeom prst="rect">
            <a:avLst/>
          </a:prstGeom>
        </p:spPr>
      </p:pic>
    </p:spTree>
    <p:custDataLst>
      <p:tags r:id="rId1"/>
    </p:custDataLst>
    <p:extLst>
      <p:ext uri="{BB962C8B-B14F-4D97-AF65-F5344CB8AC3E}">
        <p14:creationId xmlns:p14="http://schemas.microsoft.com/office/powerpoint/2010/main" val="1769395858"/>
      </p:ext>
    </p:extLst>
  </p:cSld>
  <p:clrMapOvr>
    <a:masterClrMapping/>
  </p:clrMapOvr>
  <mc:AlternateContent xmlns:mc="http://schemas.openxmlformats.org/markup-compatibility/2006" xmlns:p14="http://schemas.microsoft.com/office/powerpoint/2010/main">
    <mc:Choice Requires="p14">
      <p:transition spd="slow" p14:dur="2000" advTm="65993"/>
    </mc:Choice>
    <mc:Fallback xmlns="">
      <p:transition spd="slow" advTm="65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 calcmode="lin" valueType="num">
                                      <p:cBhvr additive="base">
                                        <p:cTn id="4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anim calcmode="lin" valueType="num">
                                      <p:cBhvr additive="base">
                                        <p:cTn id="4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DE30-7B21-C34E-9207-61C4B74B5729}"/>
              </a:ext>
            </a:extLst>
          </p:cNvPr>
          <p:cNvSpPr>
            <a:spLocks noGrp="1"/>
          </p:cNvSpPr>
          <p:nvPr>
            <p:ph type="title"/>
          </p:nvPr>
        </p:nvSpPr>
        <p:spPr/>
        <p:txBody>
          <a:bodyPr/>
          <a:lstStyle/>
          <a:p>
            <a:r>
              <a:rPr lang="en-US" dirty="0"/>
              <a:t>Several components to Elastic-BLAST</a:t>
            </a:r>
          </a:p>
        </p:txBody>
      </p:sp>
      <p:sp>
        <p:nvSpPr>
          <p:cNvPr id="3" name="Content Placeholder 2">
            <a:extLst>
              <a:ext uri="{FF2B5EF4-FFF2-40B4-BE49-F238E27FC236}">
                <a16:creationId xmlns:a16="http://schemas.microsoft.com/office/drawing/2014/main" id="{CFD56497-E31C-BF4C-90FC-7B605B7CB058}"/>
              </a:ext>
            </a:extLst>
          </p:cNvPr>
          <p:cNvSpPr>
            <a:spLocks noGrp="1"/>
          </p:cNvSpPr>
          <p:nvPr>
            <p:ph sz="quarter" idx="10"/>
          </p:nvPr>
        </p:nvSpPr>
        <p:spPr/>
        <p:txBody>
          <a:bodyPr/>
          <a:lstStyle/>
          <a:p>
            <a:r>
              <a:rPr lang="en-US" dirty="0"/>
              <a:t>Containerized version of BLAST</a:t>
            </a:r>
          </a:p>
          <a:p>
            <a:r>
              <a:rPr lang="en-US" dirty="0"/>
              <a:t>An orchestration program</a:t>
            </a:r>
          </a:p>
          <a:p>
            <a:r>
              <a:rPr lang="en-US" dirty="0"/>
              <a:t>BLAST Databases</a:t>
            </a:r>
          </a:p>
          <a:p>
            <a:r>
              <a:rPr lang="en-US" dirty="0"/>
              <a:t>Your queries</a:t>
            </a:r>
          </a:p>
          <a:p>
            <a:r>
              <a:rPr lang="en-US" dirty="0"/>
              <a:t>Your BLAST options</a:t>
            </a:r>
          </a:p>
        </p:txBody>
      </p:sp>
      <p:pic>
        <p:nvPicPr>
          <p:cNvPr id="5" name="Picture 4" descr="Docker logo">
            <a:extLst>
              <a:ext uri="{FF2B5EF4-FFF2-40B4-BE49-F238E27FC236}">
                <a16:creationId xmlns:a16="http://schemas.microsoft.com/office/drawing/2014/main" id="{7EC3604C-2386-47B1-BF41-089220DB8CA1}"/>
              </a:ext>
            </a:extLst>
          </p:cNvPr>
          <p:cNvPicPr>
            <a:picLocks noChangeAspect="1"/>
          </p:cNvPicPr>
          <p:nvPr/>
        </p:nvPicPr>
        <p:blipFill>
          <a:blip r:embed="rId2"/>
          <a:stretch>
            <a:fillRect/>
          </a:stretch>
        </p:blipFill>
        <p:spPr>
          <a:xfrm>
            <a:off x="6546309" y="1915675"/>
            <a:ext cx="639792" cy="529428"/>
          </a:xfrm>
          <a:prstGeom prst="rect">
            <a:avLst/>
          </a:prstGeom>
        </p:spPr>
      </p:pic>
      <p:pic>
        <p:nvPicPr>
          <p:cNvPr id="7" name="Picture 6" descr="Kubernetes logo">
            <a:extLst>
              <a:ext uri="{FF2B5EF4-FFF2-40B4-BE49-F238E27FC236}">
                <a16:creationId xmlns:a16="http://schemas.microsoft.com/office/drawing/2014/main" id="{D22748EC-6330-4DB9-A1CD-395387104C37}"/>
              </a:ext>
            </a:extLst>
          </p:cNvPr>
          <p:cNvPicPr>
            <a:picLocks noChangeAspect="1"/>
          </p:cNvPicPr>
          <p:nvPr/>
        </p:nvPicPr>
        <p:blipFill>
          <a:blip r:embed="rId3"/>
          <a:stretch>
            <a:fillRect/>
          </a:stretch>
        </p:blipFill>
        <p:spPr>
          <a:xfrm>
            <a:off x="5645692" y="2445103"/>
            <a:ext cx="734629" cy="623230"/>
          </a:xfrm>
          <a:prstGeom prst="rect">
            <a:avLst/>
          </a:prstGeom>
        </p:spPr>
      </p:pic>
      <p:pic>
        <p:nvPicPr>
          <p:cNvPr id="8" name="Picture 7" descr="Google Cloud platform logo">
            <a:extLst>
              <a:ext uri="{FF2B5EF4-FFF2-40B4-BE49-F238E27FC236}">
                <a16:creationId xmlns:a16="http://schemas.microsoft.com/office/drawing/2014/main" id="{13B1248F-2271-4829-A162-BBF0E0A48042}"/>
              </a:ext>
            </a:extLst>
          </p:cNvPr>
          <p:cNvPicPr>
            <a:picLocks noChangeAspect="1"/>
          </p:cNvPicPr>
          <p:nvPr/>
        </p:nvPicPr>
        <p:blipFill>
          <a:blip r:embed="rId4"/>
          <a:stretch>
            <a:fillRect/>
          </a:stretch>
        </p:blipFill>
        <p:spPr>
          <a:xfrm>
            <a:off x="4485838" y="2959083"/>
            <a:ext cx="1159854" cy="713756"/>
          </a:xfrm>
          <a:prstGeom prst="rect">
            <a:avLst/>
          </a:prstGeom>
        </p:spPr>
      </p:pic>
      <p:pic>
        <p:nvPicPr>
          <p:cNvPr id="9" name="Picture 8" descr="Amazon web services logo">
            <a:extLst>
              <a:ext uri="{FF2B5EF4-FFF2-40B4-BE49-F238E27FC236}">
                <a16:creationId xmlns:a16="http://schemas.microsoft.com/office/drawing/2014/main" id="{9070C862-02C0-4478-BB8F-A616E7D60F74}"/>
              </a:ext>
            </a:extLst>
          </p:cNvPr>
          <p:cNvPicPr>
            <a:picLocks noChangeAspect="1"/>
          </p:cNvPicPr>
          <p:nvPr/>
        </p:nvPicPr>
        <p:blipFill>
          <a:blip r:embed="rId5"/>
          <a:stretch>
            <a:fillRect/>
          </a:stretch>
        </p:blipFill>
        <p:spPr>
          <a:xfrm>
            <a:off x="5645692" y="3119906"/>
            <a:ext cx="1361389" cy="529429"/>
          </a:xfrm>
          <a:prstGeom prst="rect">
            <a:avLst/>
          </a:prstGeom>
        </p:spPr>
      </p:pic>
    </p:spTree>
    <p:extLst>
      <p:ext uri="{BB962C8B-B14F-4D97-AF65-F5344CB8AC3E}">
        <p14:creationId xmlns:p14="http://schemas.microsoft.com/office/powerpoint/2010/main" val="9077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6721C-CAA6-4D43-8621-EB7D6ABA52B0}"/>
              </a:ext>
            </a:extLst>
          </p:cNvPr>
          <p:cNvSpPr>
            <a:spLocks noGrp="1"/>
          </p:cNvSpPr>
          <p:nvPr>
            <p:ph type="title"/>
          </p:nvPr>
        </p:nvSpPr>
        <p:spPr/>
        <p:txBody>
          <a:bodyPr/>
          <a:lstStyle/>
          <a:p>
            <a:r>
              <a:rPr lang="en-US" dirty="0"/>
              <a:t>BLAST in Docker</a:t>
            </a:r>
          </a:p>
        </p:txBody>
      </p:sp>
      <p:sp>
        <p:nvSpPr>
          <p:cNvPr id="3" name="Content Placeholder 2">
            <a:extLst>
              <a:ext uri="{FF2B5EF4-FFF2-40B4-BE49-F238E27FC236}">
                <a16:creationId xmlns:a16="http://schemas.microsoft.com/office/drawing/2014/main" id="{7D4EA5B6-FFDF-8849-BB17-EEF18F8DE3D0}"/>
              </a:ext>
            </a:extLst>
          </p:cNvPr>
          <p:cNvSpPr>
            <a:spLocks noGrp="1"/>
          </p:cNvSpPr>
          <p:nvPr>
            <p:ph sz="quarter" idx="10"/>
          </p:nvPr>
        </p:nvSpPr>
        <p:spPr/>
        <p:txBody>
          <a:bodyPr>
            <a:normAutofit lnSpcReduction="10000"/>
          </a:bodyPr>
          <a:lstStyle/>
          <a:p>
            <a:pPr marL="0" indent="0">
              <a:buNone/>
            </a:pPr>
            <a:r>
              <a:rPr lang="en-US" dirty="0"/>
              <a:t>Use docker because:</a:t>
            </a:r>
          </a:p>
          <a:p>
            <a:r>
              <a:rPr lang="en-US" dirty="0"/>
              <a:t>It provides isolation between application and machine it’s on</a:t>
            </a:r>
          </a:p>
          <a:p>
            <a:r>
              <a:rPr lang="en-US" dirty="0"/>
              <a:t>It works well with orchestration packages like Kubernetes</a:t>
            </a:r>
          </a:p>
          <a:p>
            <a:r>
              <a:rPr lang="en-US" dirty="0"/>
              <a:t>It’s easy to install an image</a:t>
            </a:r>
          </a:p>
          <a:p>
            <a:endParaRPr lang="en-US" dirty="0"/>
          </a:p>
          <a:p>
            <a:r>
              <a:rPr lang="en-US" dirty="0" err="1"/>
              <a:t>Dockerized</a:t>
            </a:r>
            <a:r>
              <a:rPr lang="en-US" dirty="0"/>
              <a:t> the BLAST+ command-line executables</a:t>
            </a:r>
          </a:p>
          <a:p>
            <a:r>
              <a:rPr lang="en-US" dirty="0"/>
              <a:t>Works with databases hosted on cloud providers</a:t>
            </a:r>
          </a:p>
          <a:p>
            <a:r>
              <a:rPr lang="en-US" dirty="0"/>
              <a:t>Docker is a type of container.  Singularity is another.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59617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6A68-3E6D-BD47-85AE-AB8E8DEA2C70}"/>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B44FBE47-6BEF-074E-B559-0DAF3F051663}"/>
              </a:ext>
            </a:extLst>
          </p:cNvPr>
          <p:cNvSpPr>
            <a:spLocks noGrp="1"/>
          </p:cNvSpPr>
          <p:nvPr>
            <p:ph sz="quarter" idx="10"/>
          </p:nvPr>
        </p:nvSpPr>
        <p:spPr/>
        <p:txBody>
          <a:bodyPr>
            <a:normAutofit/>
          </a:bodyPr>
          <a:lstStyle/>
          <a:p>
            <a:r>
              <a:rPr lang="en-US" dirty="0"/>
              <a:t>Open-source package to </a:t>
            </a:r>
            <a:r>
              <a:rPr lang="en-US"/>
              <a:t>orchestrate containers</a:t>
            </a:r>
          </a:p>
          <a:p>
            <a:endParaRPr lang="en-US" dirty="0"/>
          </a:p>
          <a:p>
            <a:r>
              <a:rPr lang="en-US" dirty="0"/>
              <a:t>Used by Elastic-BLAST to start and stop instances, download databases, and schedule </a:t>
            </a:r>
            <a:r>
              <a:rPr lang="en-US"/>
              <a:t>work.</a:t>
            </a:r>
          </a:p>
          <a:p>
            <a:endParaRPr lang="en-US" dirty="0"/>
          </a:p>
          <a:p>
            <a:r>
              <a:rPr lang="en-US" dirty="0"/>
              <a:t>Often written as k8s since “</a:t>
            </a:r>
            <a:r>
              <a:rPr lang="en-US" dirty="0" err="1"/>
              <a:t>ubernete</a:t>
            </a:r>
            <a:r>
              <a:rPr lang="en-US" dirty="0"/>
              <a:t>” is </a:t>
            </a:r>
            <a:r>
              <a:rPr lang="en-US"/>
              <a:t>8 letters</a:t>
            </a:r>
            <a:endParaRPr lang="en-US" dirty="0"/>
          </a:p>
        </p:txBody>
      </p:sp>
    </p:spTree>
    <p:extLst>
      <p:ext uri="{BB962C8B-B14F-4D97-AF65-F5344CB8AC3E}">
        <p14:creationId xmlns:p14="http://schemas.microsoft.com/office/powerpoint/2010/main" val="223478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2DE26-F733-4F5D-BECD-C62FCF607110}"/>
              </a:ext>
            </a:extLst>
          </p:cNvPr>
          <p:cNvSpPr>
            <a:spLocks noGrp="1"/>
          </p:cNvSpPr>
          <p:nvPr>
            <p:ph sz="quarter" idx="10"/>
          </p:nvPr>
        </p:nvSpPr>
        <p:spPr>
          <a:xfrm>
            <a:off x="571005" y="531461"/>
            <a:ext cx="10515600" cy="5014315"/>
          </a:xfrm>
        </p:spPr>
        <p:txBody>
          <a:bodyPr>
            <a:normAutofit fontScale="92500" lnSpcReduction="10000"/>
          </a:bodyPr>
          <a:lstStyle/>
          <a:p>
            <a:pPr marL="0" indent="0">
              <a:buNone/>
            </a:pPr>
            <a:r>
              <a:rPr lang="en-US" sz="3600" dirty="0">
                <a:latin typeface="Gill Sans MT" panose="020B0502020104020203" pitchFamily="34" charset="0"/>
              </a:rPr>
              <a:t>The scale of data is growing</a:t>
            </a:r>
          </a:p>
          <a:p>
            <a:pPr marL="0" indent="0">
              <a:buNone/>
            </a:pPr>
            <a:endParaRPr lang="en-US" sz="3600" dirty="0">
              <a:solidFill>
                <a:srgbClr val="FF0000"/>
              </a:solidFill>
              <a:highlight>
                <a:srgbClr val="FFFF00"/>
              </a:highlight>
              <a:latin typeface="Gill Sans MT" panose="020B0502020104020203" pitchFamily="34" charset="0"/>
            </a:endParaRPr>
          </a:p>
          <a:p>
            <a:pPr marL="0" indent="0">
              <a:buNone/>
            </a:pPr>
            <a:r>
              <a:rPr lang="en-US" sz="3600" dirty="0">
                <a:latin typeface="Gill Sans MT" panose="020B0502020104020203" pitchFamily="34" charset="0"/>
              </a:rPr>
              <a:t>1. What tools will be needed to provide meaningful access to the growing amount </a:t>
            </a:r>
            <a:r>
              <a:rPr lang="en-US" sz="3600">
                <a:latin typeface="Gill Sans MT" panose="020B0502020104020203" pitchFamily="34" charset="0"/>
              </a:rPr>
              <a:t>of genomes and other sequences.</a:t>
            </a:r>
            <a:endParaRPr lang="en-US" sz="3600" dirty="0">
              <a:latin typeface="Gill Sans MT" panose="020B0502020104020203" pitchFamily="34" charset="0"/>
            </a:endParaRPr>
          </a:p>
          <a:p>
            <a:pPr marL="0" indent="0">
              <a:buNone/>
            </a:pPr>
            <a:endParaRPr lang="en-US" sz="3600" dirty="0">
              <a:latin typeface="Gill Sans MT" panose="020B0502020104020203" pitchFamily="34" charset="0"/>
            </a:endParaRPr>
          </a:p>
          <a:p>
            <a:pPr marL="0" indent="0">
              <a:buNone/>
            </a:pPr>
            <a:r>
              <a:rPr lang="en-US" sz="3600" dirty="0">
                <a:latin typeface="Gill Sans MT" panose="020B0502020104020203" pitchFamily="34" charset="0"/>
              </a:rPr>
              <a:t>2. Blast interfaces are becoming problematic with growing genome databases.</a:t>
            </a:r>
          </a:p>
          <a:p>
            <a:pPr marL="0" indent="0">
              <a:buNone/>
            </a:pPr>
            <a:endParaRPr lang="en-US" sz="3600" dirty="0">
              <a:latin typeface="Gill Sans MT" panose="020B0502020104020203" pitchFamily="34" charset="0"/>
            </a:endParaRPr>
          </a:p>
          <a:p>
            <a:pPr marL="0" indent="0">
              <a:buNone/>
            </a:pPr>
            <a:r>
              <a:rPr lang="en-US" sz="3600" dirty="0">
                <a:latin typeface="Gill Sans MT" panose="020B0502020104020203" pitchFamily="34" charset="0"/>
              </a:rPr>
              <a:t>3. Metagenomic data: characterization and isolation of genes without reference to species.</a:t>
            </a:r>
          </a:p>
          <a:p>
            <a:pPr marL="0" indent="0">
              <a:buNone/>
            </a:pPr>
            <a:endParaRPr lang="en-US" sz="3600" dirty="0">
              <a:latin typeface="Gill Sans MT" panose="020B0502020104020203" pitchFamily="34" charset="0"/>
            </a:endParaRPr>
          </a:p>
        </p:txBody>
      </p:sp>
    </p:spTree>
    <p:extLst>
      <p:ext uri="{BB962C8B-B14F-4D97-AF65-F5344CB8AC3E}">
        <p14:creationId xmlns:p14="http://schemas.microsoft.com/office/powerpoint/2010/main" val="2940488691"/>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08C29-95F7-BA47-9597-EF9542EF642E}"/>
              </a:ext>
            </a:extLst>
          </p:cNvPr>
          <p:cNvSpPr>
            <a:spLocks noGrp="1"/>
          </p:cNvSpPr>
          <p:nvPr>
            <p:ph type="title"/>
          </p:nvPr>
        </p:nvSpPr>
        <p:spPr/>
        <p:txBody>
          <a:bodyPr/>
          <a:lstStyle/>
          <a:p>
            <a:r>
              <a:rPr lang="en-US" dirty="0"/>
              <a:t>BLAST Databases at AWS and GCP</a:t>
            </a:r>
          </a:p>
        </p:txBody>
      </p:sp>
      <p:sp>
        <p:nvSpPr>
          <p:cNvPr id="3" name="Content Placeholder 2">
            <a:extLst>
              <a:ext uri="{FF2B5EF4-FFF2-40B4-BE49-F238E27FC236}">
                <a16:creationId xmlns:a16="http://schemas.microsoft.com/office/drawing/2014/main" id="{B9446BE0-9360-1244-B5D9-C0674D0E4CFA}"/>
              </a:ext>
            </a:extLst>
          </p:cNvPr>
          <p:cNvSpPr>
            <a:spLocks noGrp="1"/>
          </p:cNvSpPr>
          <p:nvPr>
            <p:ph sz="quarter" idx="10"/>
          </p:nvPr>
        </p:nvSpPr>
        <p:spPr/>
        <p:txBody>
          <a:bodyPr>
            <a:normAutofit/>
          </a:bodyPr>
          <a:lstStyle/>
          <a:p>
            <a:r>
              <a:rPr lang="en-US" dirty="0"/>
              <a:t>Currently 26 databases.</a:t>
            </a:r>
          </a:p>
          <a:p>
            <a:r>
              <a:rPr lang="en-US" dirty="0"/>
              <a:t>Same databases at the NCBI FTP site and the cloud providers.</a:t>
            </a:r>
          </a:p>
          <a:p>
            <a:r>
              <a:rPr lang="en-US" dirty="0"/>
              <a:t>Examples</a:t>
            </a:r>
          </a:p>
          <a:p>
            <a:pPr lvl="1"/>
            <a:r>
              <a:rPr lang="en-US" dirty="0" err="1"/>
              <a:t>Refseq</a:t>
            </a:r>
            <a:r>
              <a:rPr lang="en-US" dirty="0"/>
              <a:t> Eukaryotic Representative Genomes</a:t>
            </a:r>
          </a:p>
          <a:p>
            <a:pPr lvl="1"/>
            <a:r>
              <a:rPr lang="en-US" dirty="0"/>
              <a:t>16S database based on Targeted Loci.</a:t>
            </a:r>
          </a:p>
          <a:p>
            <a:pPr lvl="1"/>
            <a:r>
              <a:rPr lang="en-US" dirty="0"/>
              <a:t>Human and mouse genomes</a:t>
            </a:r>
          </a:p>
          <a:p>
            <a:r>
              <a:rPr lang="en-US" dirty="0"/>
              <a:t>Full list: </a:t>
            </a:r>
          </a:p>
          <a:p>
            <a:pPr marL="457200" lvl="1" indent="0">
              <a:buNone/>
            </a:pPr>
            <a:r>
              <a:rPr lang="en-US" dirty="0"/>
              <a:t>https://</a:t>
            </a:r>
            <a:r>
              <a:rPr lang="en-US" dirty="0" err="1"/>
              <a:t>github.com</a:t>
            </a:r>
            <a:r>
              <a:rPr lang="en-US" dirty="0"/>
              <a:t>/</a:t>
            </a:r>
            <a:r>
              <a:rPr lang="en-US" dirty="0" err="1"/>
              <a:t>ncbi</a:t>
            </a:r>
            <a:r>
              <a:rPr lang="en-US" dirty="0"/>
              <a:t>/</a:t>
            </a:r>
            <a:r>
              <a:rPr lang="en-US" dirty="0" err="1"/>
              <a:t>blast_plus_docs#blast-databases</a:t>
            </a:r>
            <a:endParaRPr lang="en-US" dirty="0"/>
          </a:p>
          <a:p>
            <a:pPr marL="457200" lvl="1" indent="0">
              <a:buNone/>
            </a:pPr>
            <a:endParaRPr lang="en-US" dirty="0"/>
          </a:p>
          <a:p>
            <a:pPr lvl="1"/>
            <a:endParaRPr lang="en-US" dirty="0"/>
          </a:p>
          <a:p>
            <a:endParaRPr lang="en-US" dirty="0"/>
          </a:p>
        </p:txBody>
      </p:sp>
    </p:spTree>
    <p:extLst>
      <p:ext uri="{BB962C8B-B14F-4D97-AF65-F5344CB8AC3E}">
        <p14:creationId xmlns:p14="http://schemas.microsoft.com/office/powerpoint/2010/main" val="3573838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BD171-B441-4B6B-ADD1-B20993C05A02}"/>
              </a:ext>
            </a:extLst>
          </p:cNvPr>
          <p:cNvSpPr>
            <a:spLocks noGrp="1"/>
          </p:cNvSpPr>
          <p:nvPr>
            <p:ph type="title"/>
          </p:nvPr>
        </p:nvSpPr>
        <p:spPr/>
        <p:txBody>
          <a:bodyPr/>
          <a:lstStyle/>
          <a:p>
            <a:r>
              <a:rPr lang="en-US" dirty="0" err="1"/>
              <a:t>ElasticBLAST</a:t>
            </a:r>
            <a:r>
              <a:rPr lang="en-US" dirty="0"/>
              <a:t> architecture</a:t>
            </a:r>
          </a:p>
        </p:txBody>
      </p:sp>
      <p:pic>
        <p:nvPicPr>
          <p:cNvPr id="5" name="Content Placeholder 4" descr="Architecture diagram for Elastic-BLAST">
            <a:extLst>
              <a:ext uri="{FF2B5EF4-FFF2-40B4-BE49-F238E27FC236}">
                <a16:creationId xmlns:a16="http://schemas.microsoft.com/office/drawing/2014/main" id="{14596791-5761-43EA-8BB4-ACB9174D1C3B}"/>
              </a:ext>
            </a:extLst>
          </p:cNvPr>
          <p:cNvPicPr>
            <a:picLocks noGrp="1" noChangeAspect="1"/>
          </p:cNvPicPr>
          <p:nvPr>
            <p:ph sz="quarter" idx="10"/>
          </p:nvPr>
        </p:nvPicPr>
        <p:blipFill>
          <a:blip r:embed="rId3"/>
          <a:stretch>
            <a:fillRect/>
          </a:stretch>
        </p:blipFill>
        <p:spPr>
          <a:xfrm>
            <a:off x="1711453" y="1920875"/>
            <a:ext cx="8769094" cy="3930650"/>
          </a:xfrm>
        </p:spPr>
      </p:pic>
    </p:spTree>
    <p:extLst>
      <p:ext uri="{BB962C8B-B14F-4D97-AF65-F5344CB8AC3E}">
        <p14:creationId xmlns:p14="http://schemas.microsoft.com/office/powerpoint/2010/main" val="1296713082"/>
      </p:ext>
    </p:extLst>
  </p:cSld>
  <p:clrMapOvr>
    <a:masterClrMapping/>
  </p:clrMapOvr>
  <mc:AlternateContent xmlns:mc="http://schemas.openxmlformats.org/markup-compatibility/2006" xmlns:p14="http://schemas.microsoft.com/office/powerpoint/2010/main">
    <mc:Choice Requires="p14">
      <p:transition spd="slow" p14:dur="2000" advTm="39421"/>
    </mc:Choice>
    <mc:Fallback xmlns="">
      <p:transition spd="slow" advTm="3942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7432A-8208-BA4D-B4A5-B2B0A63D0DF6}"/>
              </a:ext>
            </a:extLst>
          </p:cNvPr>
          <p:cNvSpPr>
            <a:spLocks noGrp="1"/>
          </p:cNvSpPr>
          <p:nvPr>
            <p:ph type="title"/>
          </p:nvPr>
        </p:nvSpPr>
        <p:spPr/>
        <p:txBody>
          <a:bodyPr/>
          <a:lstStyle/>
          <a:p>
            <a:r>
              <a:rPr lang="en-US" dirty="0"/>
              <a:t>How to use Elastic-BLAST?</a:t>
            </a:r>
          </a:p>
        </p:txBody>
      </p:sp>
      <p:sp>
        <p:nvSpPr>
          <p:cNvPr id="3" name="Content Placeholder 2">
            <a:extLst>
              <a:ext uri="{FF2B5EF4-FFF2-40B4-BE49-F238E27FC236}">
                <a16:creationId xmlns:a16="http://schemas.microsoft.com/office/drawing/2014/main" id="{30AF4CE3-A876-2044-A2F4-321A992ADC1C}"/>
              </a:ext>
            </a:extLst>
          </p:cNvPr>
          <p:cNvSpPr>
            <a:spLocks noGrp="1"/>
          </p:cNvSpPr>
          <p:nvPr>
            <p:ph sz="quarter" idx="10"/>
          </p:nvPr>
        </p:nvSpPr>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Visit the quick start! </a:t>
            </a:r>
            <a:r>
              <a:rPr lang="en-US" dirty="0">
                <a:hlinkClick r:id="rId2"/>
              </a:rPr>
              <a:t>https://elbdoc.readthedocs.io/</a:t>
            </a:r>
            <a:endParaRPr lang="en-US" dirty="0"/>
          </a:p>
        </p:txBody>
      </p:sp>
      <p:pic>
        <p:nvPicPr>
          <p:cNvPr id="5" name="Picture 4" descr="Elastic-BLAST workflow">
            <a:extLst>
              <a:ext uri="{FF2B5EF4-FFF2-40B4-BE49-F238E27FC236}">
                <a16:creationId xmlns:a16="http://schemas.microsoft.com/office/drawing/2014/main" id="{6BD32F2F-CA23-4E1A-8CD7-B865E98089B2}"/>
              </a:ext>
            </a:extLst>
          </p:cNvPr>
          <p:cNvPicPr>
            <a:picLocks noChangeAspect="1"/>
          </p:cNvPicPr>
          <p:nvPr/>
        </p:nvPicPr>
        <p:blipFill>
          <a:blip r:embed="rId3"/>
          <a:stretch>
            <a:fillRect/>
          </a:stretch>
        </p:blipFill>
        <p:spPr>
          <a:xfrm>
            <a:off x="1678618" y="1606641"/>
            <a:ext cx="9154803" cy="3248478"/>
          </a:xfrm>
          <a:prstGeom prst="rect">
            <a:avLst/>
          </a:prstGeom>
        </p:spPr>
      </p:pic>
    </p:spTree>
    <p:extLst>
      <p:ext uri="{BB962C8B-B14F-4D97-AF65-F5344CB8AC3E}">
        <p14:creationId xmlns:p14="http://schemas.microsoft.com/office/powerpoint/2010/main" val="2522424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Example configuration file for Elastic-BLAST">
            <a:extLst>
              <a:ext uri="{FF2B5EF4-FFF2-40B4-BE49-F238E27FC236}">
                <a16:creationId xmlns:a16="http://schemas.microsoft.com/office/drawing/2014/main" id="{6983A363-6699-D74B-95AF-62DDC3784BAF}"/>
              </a:ext>
            </a:extLst>
          </p:cNvPr>
          <p:cNvPicPr>
            <a:picLocks noChangeAspect="1"/>
          </p:cNvPicPr>
          <p:nvPr/>
        </p:nvPicPr>
        <p:blipFill>
          <a:blip r:embed="rId2"/>
          <a:stretch>
            <a:fillRect/>
          </a:stretch>
        </p:blipFill>
        <p:spPr>
          <a:xfrm>
            <a:off x="734676" y="1926161"/>
            <a:ext cx="10966802" cy="3836949"/>
          </a:xfrm>
          <a:prstGeom prst="rect">
            <a:avLst/>
          </a:prstGeom>
          <a:ln>
            <a:solidFill>
              <a:schemeClr val="accent1">
                <a:shade val="50000"/>
              </a:schemeClr>
            </a:solidFill>
          </a:ln>
        </p:spPr>
      </p:pic>
      <p:sp>
        <p:nvSpPr>
          <p:cNvPr id="2" name="Title 1">
            <a:extLst>
              <a:ext uri="{FF2B5EF4-FFF2-40B4-BE49-F238E27FC236}">
                <a16:creationId xmlns:a16="http://schemas.microsoft.com/office/drawing/2014/main" id="{29CE9245-D9D2-2845-9D02-5F1C542F641D}"/>
              </a:ext>
            </a:extLst>
          </p:cNvPr>
          <p:cNvSpPr>
            <a:spLocks noGrp="1"/>
          </p:cNvSpPr>
          <p:nvPr>
            <p:ph type="title"/>
          </p:nvPr>
        </p:nvSpPr>
        <p:spPr/>
        <p:txBody>
          <a:bodyPr/>
          <a:lstStyle/>
          <a:p>
            <a:r>
              <a:rPr lang="en-US" dirty="0"/>
              <a:t>Example config file for Elastic-BLAST</a:t>
            </a:r>
          </a:p>
        </p:txBody>
      </p:sp>
      <p:grpSp>
        <p:nvGrpSpPr>
          <p:cNvPr id="7" name="Group 6" descr="Shows area of configuration file for cloud provider information.">
            <a:extLst>
              <a:ext uri="{FF2B5EF4-FFF2-40B4-BE49-F238E27FC236}">
                <a16:creationId xmlns:a16="http://schemas.microsoft.com/office/drawing/2014/main" id="{A68381C1-94D8-2448-8EC0-4372C447A1F2}"/>
              </a:ext>
            </a:extLst>
          </p:cNvPr>
          <p:cNvGrpSpPr/>
          <p:nvPr/>
        </p:nvGrpSpPr>
        <p:grpSpPr>
          <a:xfrm>
            <a:off x="413989" y="1545996"/>
            <a:ext cx="7468543" cy="1640264"/>
            <a:chOff x="413989" y="1545996"/>
            <a:chExt cx="7468543" cy="1640264"/>
          </a:xfrm>
        </p:grpSpPr>
        <p:sp>
          <p:nvSpPr>
            <p:cNvPr id="3" name="Freeform 2">
              <a:extLst>
                <a:ext uri="{FF2B5EF4-FFF2-40B4-BE49-F238E27FC236}">
                  <a16:creationId xmlns:a16="http://schemas.microsoft.com/office/drawing/2014/main" id="{B9D2382C-D590-A445-ADE1-3AFA2695D569}"/>
                </a:ext>
              </a:extLst>
            </p:cNvPr>
            <p:cNvSpPr/>
            <p:nvPr/>
          </p:nvSpPr>
          <p:spPr>
            <a:xfrm>
              <a:off x="413989" y="1545996"/>
              <a:ext cx="5298654" cy="1640264"/>
            </a:xfrm>
            <a:custGeom>
              <a:avLst/>
              <a:gdLst>
                <a:gd name="connsiteX0" fmla="*/ 5298654 w 5298654"/>
                <a:gd name="connsiteY0" fmla="*/ 612742 h 1640264"/>
                <a:gd name="connsiteX1" fmla="*/ 5185533 w 5298654"/>
                <a:gd name="connsiteY1" fmla="*/ 527901 h 1640264"/>
                <a:gd name="connsiteX2" fmla="*/ 5006423 w 5298654"/>
                <a:gd name="connsiteY2" fmla="*/ 480767 h 1640264"/>
                <a:gd name="connsiteX3" fmla="*/ 4751900 w 5298654"/>
                <a:gd name="connsiteY3" fmla="*/ 395926 h 1640264"/>
                <a:gd name="connsiteX4" fmla="*/ 4695339 w 5298654"/>
                <a:gd name="connsiteY4" fmla="*/ 386499 h 1640264"/>
                <a:gd name="connsiteX5" fmla="*/ 4478522 w 5298654"/>
                <a:gd name="connsiteY5" fmla="*/ 311084 h 1640264"/>
                <a:gd name="connsiteX6" fmla="*/ 4214572 w 5298654"/>
                <a:gd name="connsiteY6" fmla="*/ 245097 h 1640264"/>
                <a:gd name="connsiteX7" fmla="*/ 3978902 w 5298654"/>
                <a:gd name="connsiteY7" fmla="*/ 226243 h 1640264"/>
                <a:gd name="connsiteX8" fmla="*/ 3799792 w 5298654"/>
                <a:gd name="connsiteY8" fmla="*/ 197963 h 1640264"/>
                <a:gd name="connsiteX9" fmla="*/ 3394440 w 5298654"/>
                <a:gd name="connsiteY9" fmla="*/ 122548 h 1640264"/>
                <a:gd name="connsiteX10" fmla="*/ 3290745 w 5298654"/>
                <a:gd name="connsiteY10" fmla="*/ 103695 h 1640264"/>
                <a:gd name="connsiteX11" fmla="*/ 3187050 w 5298654"/>
                <a:gd name="connsiteY11" fmla="*/ 84841 h 1640264"/>
                <a:gd name="connsiteX12" fmla="*/ 3055075 w 5298654"/>
                <a:gd name="connsiteY12" fmla="*/ 65988 h 1640264"/>
                <a:gd name="connsiteX13" fmla="*/ 2979660 w 5298654"/>
                <a:gd name="connsiteY13" fmla="*/ 56561 h 1640264"/>
                <a:gd name="connsiteX14" fmla="*/ 2923100 w 5298654"/>
                <a:gd name="connsiteY14" fmla="*/ 47134 h 1640264"/>
                <a:gd name="connsiteX15" fmla="*/ 2800551 w 5298654"/>
                <a:gd name="connsiteY15" fmla="*/ 18853 h 1640264"/>
                <a:gd name="connsiteX16" fmla="*/ 1999273 w 5298654"/>
                <a:gd name="connsiteY16" fmla="*/ 0 h 1640264"/>
                <a:gd name="connsiteX17" fmla="*/ 1697615 w 5298654"/>
                <a:gd name="connsiteY17" fmla="*/ 9427 h 1640264"/>
                <a:gd name="connsiteX18" fmla="*/ 1584493 w 5298654"/>
                <a:gd name="connsiteY18" fmla="*/ 18853 h 1640264"/>
                <a:gd name="connsiteX19" fmla="*/ 1405384 w 5298654"/>
                <a:gd name="connsiteY19" fmla="*/ 9427 h 1640264"/>
                <a:gd name="connsiteX20" fmla="*/ 1009458 w 5298654"/>
                <a:gd name="connsiteY20" fmla="*/ 18853 h 1640264"/>
                <a:gd name="connsiteX21" fmla="*/ 594679 w 5298654"/>
                <a:gd name="connsiteY21" fmla="*/ 37707 h 1640264"/>
                <a:gd name="connsiteX22" fmla="*/ 538118 w 5298654"/>
                <a:gd name="connsiteY22" fmla="*/ 65988 h 1640264"/>
                <a:gd name="connsiteX23" fmla="*/ 500411 w 5298654"/>
                <a:gd name="connsiteY23" fmla="*/ 84841 h 1640264"/>
                <a:gd name="connsiteX24" fmla="*/ 415570 w 5298654"/>
                <a:gd name="connsiteY24" fmla="*/ 150829 h 1640264"/>
                <a:gd name="connsiteX25" fmla="*/ 396716 w 5298654"/>
                <a:gd name="connsiteY25" fmla="*/ 188536 h 1640264"/>
                <a:gd name="connsiteX26" fmla="*/ 359009 w 5298654"/>
                <a:gd name="connsiteY26" fmla="*/ 226243 h 1640264"/>
                <a:gd name="connsiteX27" fmla="*/ 330729 w 5298654"/>
                <a:gd name="connsiteY27" fmla="*/ 263950 h 1640264"/>
                <a:gd name="connsiteX28" fmla="*/ 293021 w 5298654"/>
                <a:gd name="connsiteY28" fmla="*/ 301658 h 1640264"/>
                <a:gd name="connsiteX29" fmla="*/ 255314 w 5298654"/>
                <a:gd name="connsiteY29" fmla="*/ 367645 h 1640264"/>
                <a:gd name="connsiteX30" fmla="*/ 179900 w 5298654"/>
                <a:gd name="connsiteY30" fmla="*/ 471340 h 1640264"/>
                <a:gd name="connsiteX31" fmla="*/ 95058 w 5298654"/>
                <a:gd name="connsiteY31" fmla="*/ 603315 h 1640264"/>
                <a:gd name="connsiteX32" fmla="*/ 76205 w 5298654"/>
                <a:gd name="connsiteY32" fmla="*/ 659876 h 1640264"/>
                <a:gd name="connsiteX33" fmla="*/ 38498 w 5298654"/>
                <a:gd name="connsiteY33" fmla="*/ 735291 h 1640264"/>
                <a:gd name="connsiteX34" fmla="*/ 19644 w 5298654"/>
                <a:gd name="connsiteY34" fmla="*/ 772998 h 1640264"/>
                <a:gd name="connsiteX35" fmla="*/ 10217 w 5298654"/>
                <a:gd name="connsiteY35" fmla="*/ 801278 h 1640264"/>
                <a:gd name="connsiteX36" fmla="*/ 10217 w 5298654"/>
                <a:gd name="connsiteY36" fmla="*/ 970961 h 1640264"/>
                <a:gd name="connsiteX37" fmla="*/ 38498 w 5298654"/>
                <a:gd name="connsiteY37" fmla="*/ 1112363 h 1640264"/>
                <a:gd name="connsiteX38" fmla="*/ 95058 w 5298654"/>
                <a:gd name="connsiteY38" fmla="*/ 1187777 h 1640264"/>
                <a:gd name="connsiteX39" fmla="*/ 123339 w 5298654"/>
                <a:gd name="connsiteY39" fmla="*/ 1206631 h 1640264"/>
                <a:gd name="connsiteX40" fmla="*/ 151619 w 5298654"/>
                <a:gd name="connsiteY40" fmla="*/ 1234911 h 1640264"/>
                <a:gd name="connsiteX41" fmla="*/ 217607 w 5298654"/>
                <a:gd name="connsiteY41" fmla="*/ 1282045 h 1640264"/>
                <a:gd name="connsiteX42" fmla="*/ 245887 w 5298654"/>
                <a:gd name="connsiteY42" fmla="*/ 1291472 h 1640264"/>
                <a:gd name="connsiteX43" fmla="*/ 293021 w 5298654"/>
                <a:gd name="connsiteY43" fmla="*/ 1319752 h 1640264"/>
                <a:gd name="connsiteX44" fmla="*/ 330729 w 5298654"/>
                <a:gd name="connsiteY44" fmla="*/ 1329179 h 1640264"/>
                <a:gd name="connsiteX45" fmla="*/ 396716 w 5298654"/>
                <a:gd name="connsiteY45" fmla="*/ 1348033 h 1640264"/>
                <a:gd name="connsiteX46" fmla="*/ 453277 w 5298654"/>
                <a:gd name="connsiteY46" fmla="*/ 1366886 h 1640264"/>
                <a:gd name="connsiteX47" fmla="*/ 490984 w 5298654"/>
                <a:gd name="connsiteY47" fmla="*/ 1376313 h 1640264"/>
                <a:gd name="connsiteX48" fmla="*/ 519265 w 5298654"/>
                <a:gd name="connsiteY48" fmla="*/ 1385740 h 1640264"/>
                <a:gd name="connsiteX49" fmla="*/ 632386 w 5298654"/>
                <a:gd name="connsiteY49" fmla="*/ 1395167 h 1640264"/>
                <a:gd name="connsiteX50" fmla="*/ 736081 w 5298654"/>
                <a:gd name="connsiteY50" fmla="*/ 1423447 h 1640264"/>
                <a:gd name="connsiteX51" fmla="*/ 792642 w 5298654"/>
                <a:gd name="connsiteY51" fmla="*/ 1432874 h 1640264"/>
                <a:gd name="connsiteX52" fmla="*/ 820922 w 5298654"/>
                <a:gd name="connsiteY52" fmla="*/ 1442301 h 1640264"/>
                <a:gd name="connsiteX53" fmla="*/ 915190 w 5298654"/>
                <a:gd name="connsiteY53" fmla="*/ 1461155 h 1640264"/>
                <a:gd name="connsiteX54" fmla="*/ 971751 w 5298654"/>
                <a:gd name="connsiteY54" fmla="*/ 1480008 h 1640264"/>
                <a:gd name="connsiteX55" fmla="*/ 1084873 w 5298654"/>
                <a:gd name="connsiteY55" fmla="*/ 1498862 h 1640264"/>
                <a:gd name="connsiteX56" fmla="*/ 1301689 w 5298654"/>
                <a:gd name="connsiteY56" fmla="*/ 1527142 h 1640264"/>
                <a:gd name="connsiteX57" fmla="*/ 1527933 w 5298654"/>
                <a:gd name="connsiteY57" fmla="*/ 1545996 h 1640264"/>
                <a:gd name="connsiteX58" fmla="*/ 1575067 w 5298654"/>
                <a:gd name="connsiteY58" fmla="*/ 1555423 h 1640264"/>
                <a:gd name="connsiteX59" fmla="*/ 1612774 w 5298654"/>
                <a:gd name="connsiteY59" fmla="*/ 1564849 h 1640264"/>
                <a:gd name="connsiteX60" fmla="*/ 1782456 w 5298654"/>
                <a:gd name="connsiteY60" fmla="*/ 1583703 h 1640264"/>
                <a:gd name="connsiteX61" fmla="*/ 1829590 w 5298654"/>
                <a:gd name="connsiteY61" fmla="*/ 1593130 h 1640264"/>
                <a:gd name="connsiteX62" fmla="*/ 2046407 w 5298654"/>
                <a:gd name="connsiteY62" fmla="*/ 1602557 h 1640264"/>
                <a:gd name="connsiteX63" fmla="*/ 2461186 w 5298654"/>
                <a:gd name="connsiteY63" fmla="*/ 1621410 h 1640264"/>
                <a:gd name="connsiteX64" fmla="*/ 2762844 w 5298654"/>
                <a:gd name="connsiteY64" fmla="*/ 1640264 h 1640264"/>
                <a:gd name="connsiteX65" fmla="*/ 3177623 w 5298654"/>
                <a:gd name="connsiteY65" fmla="*/ 1630837 h 1640264"/>
                <a:gd name="connsiteX66" fmla="*/ 3205904 w 5298654"/>
                <a:gd name="connsiteY66" fmla="*/ 1621410 h 1640264"/>
                <a:gd name="connsiteX67" fmla="*/ 3271891 w 5298654"/>
                <a:gd name="connsiteY67" fmla="*/ 1611983 h 1640264"/>
                <a:gd name="connsiteX68" fmla="*/ 3385013 w 5298654"/>
                <a:gd name="connsiteY68" fmla="*/ 1593130 h 1640264"/>
                <a:gd name="connsiteX69" fmla="*/ 3554696 w 5298654"/>
                <a:gd name="connsiteY69" fmla="*/ 1583703 h 1640264"/>
                <a:gd name="connsiteX70" fmla="*/ 3630110 w 5298654"/>
                <a:gd name="connsiteY70" fmla="*/ 1564849 h 1640264"/>
                <a:gd name="connsiteX71" fmla="*/ 3771512 w 5298654"/>
                <a:gd name="connsiteY71" fmla="*/ 1545996 h 1640264"/>
                <a:gd name="connsiteX72" fmla="*/ 3884634 w 5298654"/>
                <a:gd name="connsiteY72" fmla="*/ 1517715 h 1640264"/>
                <a:gd name="connsiteX73" fmla="*/ 3912914 w 5298654"/>
                <a:gd name="connsiteY73" fmla="*/ 1508289 h 1640264"/>
                <a:gd name="connsiteX74" fmla="*/ 3988329 w 5298654"/>
                <a:gd name="connsiteY74" fmla="*/ 1489435 h 1640264"/>
                <a:gd name="connsiteX75" fmla="*/ 4044889 w 5298654"/>
                <a:gd name="connsiteY75" fmla="*/ 1470581 h 1640264"/>
                <a:gd name="connsiteX76" fmla="*/ 4148584 w 5298654"/>
                <a:gd name="connsiteY76" fmla="*/ 1442301 h 1640264"/>
                <a:gd name="connsiteX77" fmla="*/ 4186291 w 5298654"/>
                <a:gd name="connsiteY77" fmla="*/ 1432874 h 1640264"/>
                <a:gd name="connsiteX78" fmla="*/ 4223999 w 5298654"/>
                <a:gd name="connsiteY78" fmla="*/ 1414020 h 1640264"/>
                <a:gd name="connsiteX79" fmla="*/ 4289986 w 5298654"/>
                <a:gd name="connsiteY79" fmla="*/ 1385740 h 1640264"/>
                <a:gd name="connsiteX80" fmla="*/ 4355974 w 5298654"/>
                <a:gd name="connsiteY80" fmla="*/ 1329179 h 1640264"/>
                <a:gd name="connsiteX81" fmla="*/ 4412535 w 5298654"/>
                <a:gd name="connsiteY81" fmla="*/ 1282045 h 1640264"/>
                <a:gd name="connsiteX82" fmla="*/ 4506803 w 5298654"/>
                <a:gd name="connsiteY82" fmla="*/ 1150070 h 1640264"/>
                <a:gd name="connsiteX83" fmla="*/ 4591644 w 5298654"/>
                <a:gd name="connsiteY83" fmla="*/ 1046375 h 1640264"/>
                <a:gd name="connsiteX84" fmla="*/ 4657632 w 5298654"/>
                <a:gd name="connsiteY84" fmla="*/ 989814 h 1640264"/>
                <a:gd name="connsiteX85" fmla="*/ 4742473 w 5298654"/>
                <a:gd name="connsiteY85" fmla="*/ 923827 h 1640264"/>
                <a:gd name="connsiteX86" fmla="*/ 4770753 w 5298654"/>
                <a:gd name="connsiteY86" fmla="*/ 904973 h 1640264"/>
                <a:gd name="connsiteX87" fmla="*/ 4827314 w 5298654"/>
                <a:gd name="connsiteY87" fmla="*/ 886119 h 1640264"/>
                <a:gd name="connsiteX88" fmla="*/ 4921582 w 5298654"/>
                <a:gd name="connsiteY88" fmla="*/ 848412 h 1640264"/>
                <a:gd name="connsiteX89" fmla="*/ 4996997 w 5298654"/>
                <a:gd name="connsiteY89" fmla="*/ 810705 h 1640264"/>
                <a:gd name="connsiteX90" fmla="*/ 5062984 w 5298654"/>
                <a:gd name="connsiteY90" fmla="*/ 782425 h 1640264"/>
                <a:gd name="connsiteX91" fmla="*/ 5119545 w 5298654"/>
                <a:gd name="connsiteY91" fmla="*/ 735291 h 1640264"/>
                <a:gd name="connsiteX92" fmla="*/ 5147825 w 5298654"/>
                <a:gd name="connsiteY92" fmla="*/ 707010 h 1640264"/>
                <a:gd name="connsiteX93" fmla="*/ 5166679 w 5298654"/>
                <a:gd name="connsiteY93" fmla="*/ 678730 h 1640264"/>
                <a:gd name="connsiteX94" fmla="*/ 5194959 w 5298654"/>
                <a:gd name="connsiteY94" fmla="*/ 669303 h 1640264"/>
                <a:gd name="connsiteX95" fmla="*/ 5223240 w 5298654"/>
                <a:gd name="connsiteY95" fmla="*/ 622169 h 16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298654" h="1640264">
                  <a:moveTo>
                    <a:pt x="5298654" y="612742"/>
                  </a:moveTo>
                  <a:cubicBezTo>
                    <a:pt x="5276689" y="593915"/>
                    <a:pt x="5220868" y="539679"/>
                    <a:pt x="5185533" y="527901"/>
                  </a:cubicBezTo>
                  <a:cubicBezTo>
                    <a:pt x="5126965" y="508379"/>
                    <a:pt x="5064991" y="500290"/>
                    <a:pt x="5006423" y="480767"/>
                  </a:cubicBezTo>
                  <a:cubicBezTo>
                    <a:pt x="4921582" y="452487"/>
                    <a:pt x="4837487" y="421861"/>
                    <a:pt x="4751900" y="395926"/>
                  </a:cubicBezTo>
                  <a:cubicBezTo>
                    <a:pt x="4733608" y="390383"/>
                    <a:pt x="4713594" y="392164"/>
                    <a:pt x="4695339" y="386499"/>
                  </a:cubicBezTo>
                  <a:cubicBezTo>
                    <a:pt x="4622258" y="363819"/>
                    <a:pt x="4551814" y="333071"/>
                    <a:pt x="4478522" y="311084"/>
                  </a:cubicBezTo>
                  <a:cubicBezTo>
                    <a:pt x="4387609" y="283810"/>
                    <a:pt x="4312338" y="258739"/>
                    <a:pt x="4214572" y="245097"/>
                  </a:cubicBezTo>
                  <a:cubicBezTo>
                    <a:pt x="4136521" y="234206"/>
                    <a:pt x="4057366" y="233599"/>
                    <a:pt x="3978902" y="226243"/>
                  </a:cubicBezTo>
                  <a:cubicBezTo>
                    <a:pt x="3946478" y="223203"/>
                    <a:pt x="3811977" y="200179"/>
                    <a:pt x="3799792" y="197963"/>
                  </a:cubicBezTo>
                  <a:lnTo>
                    <a:pt x="3394440" y="122548"/>
                  </a:lnTo>
                  <a:lnTo>
                    <a:pt x="3290745" y="103695"/>
                  </a:lnTo>
                  <a:cubicBezTo>
                    <a:pt x="3256180" y="97410"/>
                    <a:pt x="3221910" y="89199"/>
                    <a:pt x="3187050" y="84841"/>
                  </a:cubicBezTo>
                  <a:cubicBezTo>
                    <a:pt x="2948539" y="55026"/>
                    <a:pt x="3245369" y="93172"/>
                    <a:pt x="3055075" y="65988"/>
                  </a:cubicBezTo>
                  <a:cubicBezTo>
                    <a:pt x="3029996" y="62405"/>
                    <a:pt x="3004739" y="60144"/>
                    <a:pt x="2979660" y="56561"/>
                  </a:cubicBezTo>
                  <a:cubicBezTo>
                    <a:pt x="2960739" y="53858"/>
                    <a:pt x="2941724" y="51432"/>
                    <a:pt x="2923100" y="47134"/>
                  </a:cubicBezTo>
                  <a:cubicBezTo>
                    <a:pt x="2869041" y="34659"/>
                    <a:pt x="2854354" y="22324"/>
                    <a:pt x="2800551" y="18853"/>
                  </a:cubicBezTo>
                  <a:cubicBezTo>
                    <a:pt x="2593774" y="5513"/>
                    <a:pt x="2122302" y="2051"/>
                    <a:pt x="1999273" y="0"/>
                  </a:cubicBezTo>
                  <a:lnTo>
                    <a:pt x="1697615" y="9427"/>
                  </a:lnTo>
                  <a:cubicBezTo>
                    <a:pt x="1659816" y="11145"/>
                    <a:pt x="1622331" y="18853"/>
                    <a:pt x="1584493" y="18853"/>
                  </a:cubicBezTo>
                  <a:cubicBezTo>
                    <a:pt x="1524707" y="18853"/>
                    <a:pt x="1465087" y="12569"/>
                    <a:pt x="1405384" y="9427"/>
                  </a:cubicBezTo>
                  <a:lnTo>
                    <a:pt x="1009458" y="18853"/>
                  </a:lnTo>
                  <a:cubicBezTo>
                    <a:pt x="887152" y="22559"/>
                    <a:pt x="719542" y="31464"/>
                    <a:pt x="594679" y="37707"/>
                  </a:cubicBezTo>
                  <a:cubicBezTo>
                    <a:pt x="542827" y="54992"/>
                    <a:pt x="589288" y="36748"/>
                    <a:pt x="538118" y="65988"/>
                  </a:cubicBezTo>
                  <a:cubicBezTo>
                    <a:pt x="525917" y="72960"/>
                    <a:pt x="511965" y="76842"/>
                    <a:pt x="500411" y="84841"/>
                  </a:cubicBezTo>
                  <a:cubicBezTo>
                    <a:pt x="470954" y="105234"/>
                    <a:pt x="415570" y="150829"/>
                    <a:pt x="415570" y="150829"/>
                  </a:cubicBezTo>
                  <a:cubicBezTo>
                    <a:pt x="409285" y="163398"/>
                    <a:pt x="405148" y="177294"/>
                    <a:pt x="396716" y="188536"/>
                  </a:cubicBezTo>
                  <a:cubicBezTo>
                    <a:pt x="386051" y="202756"/>
                    <a:pt x="370714" y="212866"/>
                    <a:pt x="359009" y="226243"/>
                  </a:cubicBezTo>
                  <a:cubicBezTo>
                    <a:pt x="348663" y="238067"/>
                    <a:pt x="341075" y="252126"/>
                    <a:pt x="330729" y="263950"/>
                  </a:cubicBezTo>
                  <a:cubicBezTo>
                    <a:pt x="319024" y="277328"/>
                    <a:pt x="304589" y="288162"/>
                    <a:pt x="293021" y="301658"/>
                  </a:cubicBezTo>
                  <a:cubicBezTo>
                    <a:pt x="273338" y="324622"/>
                    <a:pt x="270596" y="340902"/>
                    <a:pt x="255314" y="367645"/>
                  </a:cubicBezTo>
                  <a:cubicBezTo>
                    <a:pt x="240084" y="394298"/>
                    <a:pt x="184867" y="463889"/>
                    <a:pt x="179900" y="471340"/>
                  </a:cubicBezTo>
                  <a:cubicBezTo>
                    <a:pt x="50630" y="665245"/>
                    <a:pt x="173034" y="499350"/>
                    <a:pt x="95058" y="603315"/>
                  </a:cubicBezTo>
                  <a:cubicBezTo>
                    <a:pt x="88774" y="622169"/>
                    <a:pt x="85093" y="642101"/>
                    <a:pt x="76205" y="659876"/>
                  </a:cubicBezTo>
                  <a:lnTo>
                    <a:pt x="38498" y="735291"/>
                  </a:lnTo>
                  <a:cubicBezTo>
                    <a:pt x="32213" y="747860"/>
                    <a:pt x="24088" y="759667"/>
                    <a:pt x="19644" y="772998"/>
                  </a:cubicBezTo>
                  <a:lnTo>
                    <a:pt x="10217" y="801278"/>
                  </a:lnTo>
                  <a:cubicBezTo>
                    <a:pt x="-4925" y="892127"/>
                    <a:pt x="-1799" y="844799"/>
                    <a:pt x="10217" y="970961"/>
                  </a:cubicBezTo>
                  <a:cubicBezTo>
                    <a:pt x="12686" y="996890"/>
                    <a:pt x="17038" y="1083749"/>
                    <a:pt x="38498" y="1112363"/>
                  </a:cubicBezTo>
                  <a:cubicBezTo>
                    <a:pt x="57351" y="1137501"/>
                    <a:pt x="68913" y="1170347"/>
                    <a:pt x="95058" y="1187777"/>
                  </a:cubicBezTo>
                  <a:cubicBezTo>
                    <a:pt x="104485" y="1194062"/>
                    <a:pt x="114635" y="1199378"/>
                    <a:pt x="123339" y="1206631"/>
                  </a:cubicBezTo>
                  <a:cubicBezTo>
                    <a:pt x="133580" y="1215165"/>
                    <a:pt x="141497" y="1226235"/>
                    <a:pt x="151619" y="1234911"/>
                  </a:cubicBezTo>
                  <a:cubicBezTo>
                    <a:pt x="157604" y="1240041"/>
                    <a:pt x="205664" y="1276074"/>
                    <a:pt x="217607" y="1282045"/>
                  </a:cubicBezTo>
                  <a:cubicBezTo>
                    <a:pt x="226495" y="1286489"/>
                    <a:pt x="236999" y="1287028"/>
                    <a:pt x="245887" y="1291472"/>
                  </a:cubicBezTo>
                  <a:cubicBezTo>
                    <a:pt x="262275" y="1299666"/>
                    <a:pt x="276278" y="1312311"/>
                    <a:pt x="293021" y="1319752"/>
                  </a:cubicBezTo>
                  <a:cubicBezTo>
                    <a:pt x="304861" y="1325014"/>
                    <a:pt x="318229" y="1325770"/>
                    <a:pt x="330729" y="1329179"/>
                  </a:cubicBezTo>
                  <a:cubicBezTo>
                    <a:pt x="352799" y="1335198"/>
                    <a:pt x="374852" y="1341306"/>
                    <a:pt x="396716" y="1348033"/>
                  </a:cubicBezTo>
                  <a:cubicBezTo>
                    <a:pt x="415711" y="1353877"/>
                    <a:pt x="434242" y="1361175"/>
                    <a:pt x="453277" y="1366886"/>
                  </a:cubicBezTo>
                  <a:cubicBezTo>
                    <a:pt x="465686" y="1370609"/>
                    <a:pt x="478527" y="1372754"/>
                    <a:pt x="490984" y="1376313"/>
                  </a:cubicBezTo>
                  <a:cubicBezTo>
                    <a:pt x="500539" y="1379043"/>
                    <a:pt x="509415" y="1384427"/>
                    <a:pt x="519265" y="1385740"/>
                  </a:cubicBezTo>
                  <a:cubicBezTo>
                    <a:pt x="556771" y="1390741"/>
                    <a:pt x="594679" y="1392025"/>
                    <a:pt x="632386" y="1395167"/>
                  </a:cubicBezTo>
                  <a:cubicBezTo>
                    <a:pt x="649121" y="1399948"/>
                    <a:pt x="711130" y="1418457"/>
                    <a:pt x="736081" y="1423447"/>
                  </a:cubicBezTo>
                  <a:cubicBezTo>
                    <a:pt x="754824" y="1427196"/>
                    <a:pt x="773788" y="1429732"/>
                    <a:pt x="792642" y="1432874"/>
                  </a:cubicBezTo>
                  <a:cubicBezTo>
                    <a:pt x="802069" y="1436016"/>
                    <a:pt x="811222" y="1440145"/>
                    <a:pt x="820922" y="1442301"/>
                  </a:cubicBezTo>
                  <a:cubicBezTo>
                    <a:pt x="886457" y="1456865"/>
                    <a:pt x="861520" y="1445054"/>
                    <a:pt x="915190" y="1461155"/>
                  </a:cubicBezTo>
                  <a:cubicBezTo>
                    <a:pt x="934225" y="1466866"/>
                    <a:pt x="952351" y="1475697"/>
                    <a:pt x="971751" y="1480008"/>
                  </a:cubicBezTo>
                  <a:cubicBezTo>
                    <a:pt x="1009068" y="1488301"/>
                    <a:pt x="1084873" y="1498862"/>
                    <a:pt x="1084873" y="1498862"/>
                  </a:cubicBezTo>
                  <a:cubicBezTo>
                    <a:pt x="1195888" y="1535866"/>
                    <a:pt x="1111663" y="1513237"/>
                    <a:pt x="1301689" y="1527142"/>
                  </a:cubicBezTo>
                  <a:cubicBezTo>
                    <a:pt x="1377163" y="1532665"/>
                    <a:pt x="1452518" y="1539711"/>
                    <a:pt x="1527933" y="1545996"/>
                  </a:cubicBezTo>
                  <a:cubicBezTo>
                    <a:pt x="1543644" y="1549138"/>
                    <a:pt x="1559426" y="1551947"/>
                    <a:pt x="1575067" y="1555423"/>
                  </a:cubicBezTo>
                  <a:cubicBezTo>
                    <a:pt x="1587714" y="1558233"/>
                    <a:pt x="1599937" y="1563099"/>
                    <a:pt x="1612774" y="1564849"/>
                  </a:cubicBezTo>
                  <a:cubicBezTo>
                    <a:pt x="1669161" y="1572538"/>
                    <a:pt x="1726025" y="1576342"/>
                    <a:pt x="1782456" y="1583703"/>
                  </a:cubicBezTo>
                  <a:cubicBezTo>
                    <a:pt x="1798344" y="1585775"/>
                    <a:pt x="1813608" y="1591988"/>
                    <a:pt x="1829590" y="1593130"/>
                  </a:cubicBezTo>
                  <a:cubicBezTo>
                    <a:pt x="1901747" y="1598284"/>
                    <a:pt x="1974135" y="1599415"/>
                    <a:pt x="2046407" y="1602557"/>
                  </a:cubicBezTo>
                  <a:cubicBezTo>
                    <a:pt x="2277629" y="1625677"/>
                    <a:pt x="2005537" y="1600698"/>
                    <a:pt x="2461186" y="1621410"/>
                  </a:cubicBezTo>
                  <a:cubicBezTo>
                    <a:pt x="2561831" y="1625985"/>
                    <a:pt x="2762844" y="1640264"/>
                    <a:pt x="2762844" y="1640264"/>
                  </a:cubicBezTo>
                  <a:lnTo>
                    <a:pt x="3177623" y="1630837"/>
                  </a:lnTo>
                  <a:cubicBezTo>
                    <a:pt x="3187551" y="1630415"/>
                    <a:pt x="3196160" y="1623359"/>
                    <a:pt x="3205904" y="1621410"/>
                  </a:cubicBezTo>
                  <a:cubicBezTo>
                    <a:pt x="3227691" y="1617052"/>
                    <a:pt x="3249895" y="1615125"/>
                    <a:pt x="3271891" y="1611983"/>
                  </a:cubicBezTo>
                  <a:cubicBezTo>
                    <a:pt x="3322440" y="1595135"/>
                    <a:pt x="3303829" y="1599144"/>
                    <a:pt x="3385013" y="1593130"/>
                  </a:cubicBezTo>
                  <a:cubicBezTo>
                    <a:pt x="3441506" y="1588945"/>
                    <a:pt x="3498135" y="1586845"/>
                    <a:pt x="3554696" y="1583703"/>
                  </a:cubicBezTo>
                  <a:cubicBezTo>
                    <a:pt x="3579834" y="1577418"/>
                    <a:pt x="3604398" y="1568063"/>
                    <a:pt x="3630110" y="1564849"/>
                  </a:cubicBezTo>
                  <a:cubicBezTo>
                    <a:pt x="3727572" y="1552667"/>
                    <a:pt x="3680445" y="1559006"/>
                    <a:pt x="3771512" y="1545996"/>
                  </a:cubicBezTo>
                  <a:cubicBezTo>
                    <a:pt x="3840728" y="1511387"/>
                    <a:pt x="3779321" y="1536862"/>
                    <a:pt x="3884634" y="1517715"/>
                  </a:cubicBezTo>
                  <a:cubicBezTo>
                    <a:pt x="3894410" y="1515938"/>
                    <a:pt x="3903328" y="1510903"/>
                    <a:pt x="3912914" y="1508289"/>
                  </a:cubicBezTo>
                  <a:cubicBezTo>
                    <a:pt x="3937913" y="1501471"/>
                    <a:pt x="3963414" y="1496554"/>
                    <a:pt x="3988329" y="1489435"/>
                  </a:cubicBezTo>
                  <a:cubicBezTo>
                    <a:pt x="4007438" y="1483975"/>
                    <a:pt x="4025609" y="1475400"/>
                    <a:pt x="4044889" y="1470581"/>
                  </a:cubicBezTo>
                  <a:cubicBezTo>
                    <a:pt x="4130141" y="1449270"/>
                    <a:pt x="4025379" y="1475903"/>
                    <a:pt x="4148584" y="1442301"/>
                  </a:cubicBezTo>
                  <a:cubicBezTo>
                    <a:pt x="4161083" y="1438892"/>
                    <a:pt x="4174160" y="1437423"/>
                    <a:pt x="4186291" y="1432874"/>
                  </a:cubicBezTo>
                  <a:cubicBezTo>
                    <a:pt x="4199449" y="1427940"/>
                    <a:pt x="4211206" y="1419835"/>
                    <a:pt x="4223999" y="1414020"/>
                  </a:cubicBezTo>
                  <a:cubicBezTo>
                    <a:pt x="4245785" y="1404117"/>
                    <a:pt x="4268582" y="1396442"/>
                    <a:pt x="4289986" y="1385740"/>
                  </a:cubicBezTo>
                  <a:cubicBezTo>
                    <a:pt x="4322396" y="1369535"/>
                    <a:pt x="4326981" y="1355272"/>
                    <a:pt x="4355974" y="1329179"/>
                  </a:cubicBezTo>
                  <a:cubicBezTo>
                    <a:pt x="4374216" y="1312761"/>
                    <a:pt x="4395181" y="1299399"/>
                    <a:pt x="4412535" y="1282045"/>
                  </a:cubicBezTo>
                  <a:cubicBezTo>
                    <a:pt x="4455275" y="1239305"/>
                    <a:pt x="4466447" y="1199395"/>
                    <a:pt x="4506803" y="1150070"/>
                  </a:cubicBezTo>
                  <a:cubicBezTo>
                    <a:pt x="4535083" y="1115505"/>
                    <a:pt x="4554484" y="1071148"/>
                    <a:pt x="4591644" y="1046375"/>
                  </a:cubicBezTo>
                  <a:cubicBezTo>
                    <a:pt x="4659690" y="1001012"/>
                    <a:pt x="4572727" y="1061657"/>
                    <a:pt x="4657632" y="989814"/>
                  </a:cubicBezTo>
                  <a:cubicBezTo>
                    <a:pt x="4684982" y="966672"/>
                    <a:pt x="4712663" y="943701"/>
                    <a:pt x="4742473" y="923827"/>
                  </a:cubicBezTo>
                  <a:cubicBezTo>
                    <a:pt x="4751900" y="917542"/>
                    <a:pt x="4760400" y="909574"/>
                    <a:pt x="4770753" y="904973"/>
                  </a:cubicBezTo>
                  <a:cubicBezTo>
                    <a:pt x="4788914" y="896901"/>
                    <a:pt x="4808862" y="893500"/>
                    <a:pt x="4827314" y="886119"/>
                  </a:cubicBezTo>
                  <a:cubicBezTo>
                    <a:pt x="4858737" y="873550"/>
                    <a:pt x="4891312" y="863547"/>
                    <a:pt x="4921582" y="848412"/>
                  </a:cubicBezTo>
                  <a:cubicBezTo>
                    <a:pt x="4946720" y="835843"/>
                    <a:pt x="4970334" y="819593"/>
                    <a:pt x="4996997" y="810705"/>
                  </a:cubicBezTo>
                  <a:cubicBezTo>
                    <a:pt x="5038608" y="796834"/>
                    <a:pt x="5016389" y="805722"/>
                    <a:pt x="5062984" y="782425"/>
                  </a:cubicBezTo>
                  <a:cubicBezTo>
                    <a:pt x="5145618" y="699791"/>
                    <a:pt x="5040791" y="800920"/>
                    <a:pt x="5119545" y="735291"/>
                  </a:cubicBezTo>
                  <a:cubicBezTo>
                    <a:pt x="5129787" y="726756"/>
                    <a:pt x="5139290" y="717252"/>
                    <a:pt x="5147825" y="707010"/>
                  </a:cubicBezTo>
                  <a:cubicBezTo>
                    <a:pt x="5155078" y="698306"/>
                    <a:pt x="5157832" y="685808"/>
                    <a:pt x="5166679" y="678730"/>
                  </a:cubicBezTo>
                  <a:cubicBezTo>
                    <a:pt x="5174438" y="672523"/>
                    <a:pt x="5185532" y="672445"/>
                    <a:pt x="5194959" y="669303"/>
                  </a:cubicBezTo>
                  <a:cubicBezTo>
                    <a:pt x="5217711" y="635177"/>
                    <a:pt x="5208746" y="651156"/>
                    <a:pt x="5223240" y="62216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6" name="TextBox 5">
              <a:extLst>
                <a:ext uri="{FF2B5EF4-FFF2-40B4-BE49-F238E27FC236}">
                  <a16:creationId xmlns:a16="http://schemas.microsoft.com/office/drawing/2014/main" id="{97D12BD9-BE14-DC4C-B485-26D77B7B7CAB}"/>
                </a:ext>
              </a:extLst>
            </p:cNvPr>
            <p:cNvSpPr txBox="1"/>
            <p:nvPr/>
          </p:nvSpPr>
          <p:spPr>
            <a:xfrm>
              <a:off x="5712643" y="2073897"/>
              <a:ext cx="21698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Set once, leave alone</a:t>
              </a:r>
            </a:p>
          </p:txBody>
        </p:sp>
      </p:grpSp>
      <p:grpSp>
        <p:nvGrpSpPr>
          <p:cNvPr id="9" name="Group 8" descr="Shows area of configuration file for cluster.">
            <a:extLst>
              <a:ext uri="{FF2B5EF4-FFF2-40B4-BE49-F238E27FC236}">
                <a16:creationId xmlns:a16="http://schemas.microsoft.com/office/drawing/2014/main" id="{E8F5DA23-2C81-0945-B339-7A3D5CDA613D}"/>
              </a:ext>
            </a:extLst>
          </p:cNvPr>
          <p:cNvGrpSpPr/>
          <p:nvPr/>
        </p:nvGrpSpPr>
        <p:grpSpPr>
          <a:xfrm>
            <a:off x="358219" y="3056458"/>
            <a:ext cx="10569018" cy="1279872"/>
            <a:chOff x="358219" y="3056458"/>
            <a:chExt cx="10569018" cy="1279872"/>
          </a:xfrm>
        </p:grpSpPr>
        <p:sp>
          <p:nvSpPr>
            <p:cNvPr id="4" name="Freeform 3">
              <a:extLst>
                <a:ext uri="{FF2B5EF4-FFF2-40B4-BE49-F238E27FC236}">
                  <a16:creationId xmlns:a16="http://schemas.microsoft.com/office/drawing/2014/main" id="{C956EDEE-3EB1-0D4F-9D8F-0E0D088A7A78}"/>
                </a:ext>
              </a:extLst>
            </p:cNvPr>
            <p:cNvSpPr/>
            <p:nvPr/>
          </p:nvSpPr>
          <p:spPr>
            <a:xfrm>
              <a:off x="358219" y="3056458"/>
              <a:ext cx="5740923" cy="1279872"/>
            </a:xfrm>
            <a:custGeom>
              <a:avLst/>
              <a:gdLst>
                <a:gd name="connsiteX0" fmla="*/ 5740923 w 5740923"/>
                <a:gd name="connsiteY0" fmla="*/ 516301 h 1279872"/>
                <a:gd name="connsiteX1" fmla="*/ 5590094 w 5740923"/>
                <a:gd name="connsiteY1" fmla="*/ 450313 h 1279872"/>
                <a:gd name="connsiteX2" fmla="*/ 5561814 w 5740923"/>
                <a:gd name="connsiteY2" fmla="*/ 440886 h 1279872"/>
                <a:gd name="connsiteX3" fmla="*/ 5439266 w 5740923"/>
                <a:gd name="connsiteY3" fmla="*/ 422033 h 1279872"/>
                <a:gd name="connsiteX4" fmla="*/ 5344997 w 5740923"/>
                <a:gd name="connsiteY4" fmla="*/ 393752 h 1279872"/>
                <a:gd name="connsiteX5" fmla="*/ 5288437 w 5740923"/>
                <a:gd name="connsiteY5" fmla="*/ 365472 h 1279872"/>
                <a:gd name="connsiteX6" fmla="*/ 5175315 w 5740923"/>
                <a:gd name="connsiteY6" fmla="*/ 346618 h 1279872"/>
                <a:gd name="connsiteX7" fmla="*/ 5071620 w 5740923"/>
                <a:gd name="connsiteY7" fmla="*/ 327765 h 1279872"/>
                <a:gd name="connsiteX8" fmla="*/ 4996206 w 5740923"/>
                <a:gd name="connsiteY8" fmla="*/ 318338 h 1279872"/>
                <a:gd name="connsiteX9" fmla="*/ 4939645 w 5740923"/>
                <a:gd name="connsiteY9" fmla="*/ 299484 h 1279872"/>
                <a:gd name="connsiteX10" fmla="*/ 4864230 w 5740923"/>
                <a:gd name="connsiteY10" fmla="*/ 271204 h 1279872"/>
                <a:gd name="connsiteX11" fmla="*/ 4769962 w 5740923"/>
                <a:gd name="connsiteY11" fmla="*/ 242923 h 1279872"/>
                <a:gd name="connsiteX12" fmla="*/ 4722828 w 5740923"/>
                <a:gd name="connsiteY12" fmla="*/ 224070 h 1279872"/>
                <a:gd name="connsiteX13" fmla="*/ 4506012 w 5740923"/>
                <a:gd name="connsiteY13" fmla="*/ 205216 h 1279872"/>
                <a:gd name="connsiteX14" fmla="*/ 4411744 w 5740923"/>
                <a:gd name="connsiteY14" fmla="*/ 186363 h 1279872"/>
                <a:gd name="connsiteX15" fmla="*/ 4374037 w 5740923"/>
                <a:gd name="connsiteY15" fmla="*/ 176936 h 1279872"/>
                <a:gd name="connsiteX16" fmla="*/ 4100659 w 5740923"/>
                <a:gd name="connsiteY16" fmla="*/ 167509 h 1279872"/>
                <a:gd name="connsiteX17" fmla="*/ 3959257 w 5740923"/>
                <a:gd name="connsiteY17" fmla="*/ 158082 h 1279872"/>
                <a:gd name="connsiteX18" fmla="*/ 3761294 w 5740923"/>
                <a:gd name="connsiteY18" fmla="*/ 148655 h 1279872"/>
                <a:gd name="connsiteX19" fmla="*/ 3280527 w 5740923"/>
                <a:gd name="connsiteY19" fmla="*/ 129802 h 1279872"/>
                <a:gd name="connsiteX20" fmla="*/ 3186259 w 5740923"/>
                <a:gd name="connsiteY20" fmla="*/ 120375 h 1279872"/>
                <a:gd name="connsiteX21" fmla="*/ 3073138 w 5740923"/>
                <a:gd name="connsiteY21" fmla="*/ 110948 h 1279872"/>
                <a:gd name="connsiteX22" fmla="*/ 2997723 w 5740923"/>
                <a:gd name="connsiteY22" fmla="*/ 101521 h 1279872"/>
                <a:gd name="connsiteX23" fmla="*/ 2865748 w 5740923"/>
                <a:gd name="connsiteY23" fmla="*/ 92095 h 1279872"/>
                <a:gd name="connsiteX24" fmla="*/ 2639505 w 5740923"/>
                <a:gd name="connsiteY24" fmla="*/ 73241 h 1279872"/>
                <a:gd name="connsiteX25" fmla="*/ 2573517 w 5740923"/>
                <a:gd name="connsiteY25" fmla="*/ 63814 h 1279872"/>
                <a:gd name="connsiteX26" fmla="*/ 2441542 w 5740923"/>
                <a:gd name="connsiteY26" fmla="*/ 54387 h 1279872"/>
                <a:gd name="connsiteX27" fmla="*/ 1621410 w 5740923"/>
                <a:gd name="connsiteY27" fmla="*/ 35534 h 1279872"/>
                <a:gd name="connsiteX28" fmla="*/ 1423447 w 5740923"/>
                <a:gd name="connsiteY28" fmla="*/ 26107 h 1279872"/>
                <a:gd name="connsiteX29" fmla="*/ 546754 w 5740923"/>
                <a:gd name="connsiteY29" fmla="*/ 7253 h 1279872"/>
                <a:gd name="connsiteX30" fmla="*/ 216816 w 5740923"/>
                <a:gd name="connsiteY30" fmla="*/ 44961 h 1279872"/>
                <a:gd name="connsiteX31" fmla="*/ 103694 w 5740923"/>
                <a:gd name="connsiteY31" fmla="*/ 158082 h 1279872"/>
                <a:gd name="connsiteX32" fmla="*/ 75414 w 5740923"/>
                <a:gd name="connsiteY32" fmla="*/ 205216 h 1279872"/>
                <a:gd name="connsiteX33" fmla="*/ 37707 w 5740923"/>
                <a:gd name="connsiteY33" fmla="*/ 261777 h 1279872"/>
                <a:gd name="connsiteX34" fmla="*/ 9426 w 5740923"/>
                <a:gd name="connsiteY34" fmla="*/ 346618 h 1279872"/>
                <a:gd name="connsiteX35" fmla="*/ 0 w 5740923"/>
                <a:gd name="connsiteY35" fmla="*/ 384326 h 1279872"/>
                <a:gd name="connsiteX36" fmla="*/ 18853 w 5740923"/>
                <a:gd name="connsiteY36" fmla="*/ 563435 h 1279872"/>
                <a:gd name="connsiteX37" fmla="*/ 37707 w 5740923"/>
                <a:gd name="connsiteY37" fmla="*/ 629422 h 1279872"/>
                <a:gd name="connsiteX38" fmla="*/ 56560 w 5740923"/>
                <a:gd name="connsiteY38" fmla="*/ 685983 h 1279872"/>
                <a:gd name="connsiteX39" fmla="*/ 84841 w 5740923"/>
                <a:gd name="connsiteY39" fmla="*/ 723690 h 1279872"/>
                <a:gd name="connsiteX40" fmla="*/ 94268 w 5740923"/>
                <a:gd name="connsiteY40" fmla="*/ 751971 h 1279872"/>
                <a:gd name="connsiteX41" fmla="*/ 113121 w 5740923"/>
                <a:gd name="connsiteY41" fmla="*/ 789678 h 1279872"/>
                <a:gd name="connsiteX42" fmla="*/ 169682 w 5740923"/>
                <a:gd name="connsiteY42" fmla="*/ 855666 h 1279872"/>
                <a:gd name="connsiteX43" fmla="*/ 207389 w 5740923"/>
                <a:gd name="connsiteY43" fmla="*/ 883946 h 1279872"/>
                <a:gd name="connsiteX44" fmla="*/ 245096 w 5740923"/>
                <a:gd name="connsiteY44" fmla="*/ 893373 h 1279872"/>
                <a:gd name="connsiteX45" fmla="*/ 292230 w 5740923"/>
                <a:gd name="connsiteY45" fmla="*/ 912227 h 1279872"/>
                <a:gd name="connsiteX46" fmla="*/ 377072 w 5740923"/>
                <a:gd name="connsiteY46" fmla="*/ 959361 h 1279872"/>
                <a:gd name="connsiteX47" fmla="*/ 433633 w 5740923"/>
                <a:gd name="connsiteY47" fmla="*/ 1006495 h 1279872"/>
                <a:gd name="connsiteX48" fmla="*/ 471340 w 5740923"/>
                <a:gd name="connsiteY48" fmla="*/ 1015921 h 1279872"/>
                <a:gd name="connsiteX49" fmla="*/ 518474 w 5740923"/>
                <a:gd name="connsiteY49" fmla="*/ 1034775 h 1279872"/>
                <a:gd name="connsiteX50" fmla="*/ 603315 w 5740923"/>
                <a:gd name="connsiteY50" fmla="*/ 1072482 h 1279872"/>
                <a:gd name="connsiteX51" fmla="*/ 669303 w 5740923"/>
                <a:gd name="connsiteY51" fmla="*/ 1091336 h 1279872"/>
                <a:gd name="connsiteX52" fmla="*/ 754144 w 5740923"/>
                <a:gd name="connsiteY52" fmla="*/ 1119616 h 1279872"/>
                <a:gd name="connsiteX53" fmla="*/ 791851 w 5740923"/>
                <a:gd name="connsiteY53" fmla="*/ 1138470 h 1279872"/>
                <a:gd name="connsiteX54" fmla="*/ 857839 w 5740923"/>
                <a:gd name="connsiteY54" fmla="*/ 1147897 h 1279872"/>
                <a:gd name="connsiteX55" fmla="*/ 895546 w 5740923"/>
                <a:gd name="connsiteY55" fmla="*/ 1166750 h 1279872"/>
                <a:gd name="connsiteX56" fmla="*/ 933253 w 5740923"/>
                <a:gd name="connsiteY56" fmla="*/ 1176177 h 1279872"/>
                <a:gd name="connsiteX57" fmla="*/ 961534 w 5740923"/>
                <a:gd name="connsiteY57" fmla="*/ 1185604 h 1279872"/>
                <a:gd name="connsiteX58" fmla="*/ 1036948 w 5740923"/>
                <a:gd name="connsiteY58" fmla="*/ 1213884 h 1279872"/>
                <a:gd name="connsiteX59" fmla="*/ 1216057 w 5740923"/>
                <a:gd name="connsiteY59" fmla="*/ 1242165 h 1279872"/>
                <a:gd name="connsiteX60" fmla="*/ 1329179 w 5740923"/>
                <a:gd name="connsiteY60" fmla="*/ 1261018 h 1279872"/>
                <a:gd name="connsiteX61" fmla="*/ 1574276 w 5740923"/>
                <a:gd name="connsiteY61" fmla="*/ 1279872 h 1279872"/>
                <a:gd name="connsiteX62" fmla="*/ 2243579 w 5740923"/>
                <a:gd name="connsiteY62" fmla="*/ 1270445 h 1279872"/>
                <a:gd name="connsiteX63" fmla="*/ 2309567 w 5740923"/>
                <a:gd name="connsiteY63" fmla="*/ 1251591 h 1279872"/>
                <a:gd name="connsiteX64" fmla="*/ 2780907 w 5740923"/>
                <a:gd name="connsiteY64" fmla="*/ 1242165 h 1279872"/>
                <a:gd name="connsiteX65" fmla="*/ 3026004 w 5740923"/>
                <a:gd name="connsiteY65" fmla="*/ 1195031 h 1279872"/>
                <a:gd name="connsiteX66" fmla="*/ 3091991 w 5740923"/>
                <a:gd name="connsiteY66" fmla="*/ 1185604 h 1279872"/>
                <a:gd name="connsiteX67" fmla="*/ 3139125 w 5740923"/>
                <a:gd name="connsiteY67" fmla="*/ 1176177 h 1279872"/>
                <a:gd name="connsiteX68" fmla="*/ 3195686 w 5740923"/>
                <a:gd name="connsiteY68" fmla="*/ 1166750 h 1279872"/>
                <a:gd name="connsiteX69" fmla="*/ 3271101 w 5740923"/>
                <a:gd name="connsiteY69" fmla="*/ 1138470 h 1279872"/>
                <a:gd name="connsiteX70" fmla="*/ 3308808 w 5740923"/>
                <a:gd name="connsiteY70" fmla="*/ 1129043 h 1279872"/>
                <a:gd name="connsiteX71" fmla="*/ 3421929 w 5740923"/>
                <a:gd name="connsiteY71" fmla="*/ 1091336 h 1279872"/>
                <a:gd name="connsiteX72" fmla="*/ 3459637 w 5740923"/>
                <a:gd name="connsiteY72" fmla="*/ 1081909 h 1279872"/>
                <a:gd name="connsiteX73" fmla="*/ 3506771 w 5740923"/>
                <a:gd name="connsiteY73" fmla="*/ 1072482 h 1279872"/>
                <a:gd name="connsiteX74" fmla="*/ 3619892 w 5740923"/>
                <a:gd name="connsiteY74" fmla="*/ 1034775 h 1279872"/>
                <a:gd name="connsiteX75" fmla="*/ 3676453 w 5740923"/>
                <a:gd name="connsiteY75" fmla="*/ 1015921 h 1279872"/>
                <a:gd name="connsiteX76" fmla="*/ 3733014 w 5740923"/>
                <a:gd name="connsiteY76" fmla="*/ 987641 h 1279872"/>
                <a:gd name="connsiteX77" fmla="*/ 3855562 w 5740923"/>
                <a:gd name="connsiteY77" fmla="*/ 940507 h 1279872"/>
                <a:gd name="connsiteX78" fmla="*/ 3893270 w 5740923"/>
                <a:gd name="connsiteY78" fmla="*/ 921653 h 1279872"/>
                <a:gd name="connsiteX79" fmla="*/ 3930977 w 5740923"/>
                <a:gd name="connsiteY79" fmla="*/ 912227 h 1279872"/>
                <a:gd name="connsiteX80" fmla="*/ 4006391 w 5740923"/>
                <a:gd name="connsiteY80" fmla="*/ 893373 h 1279872"/>
                <a:gd name="connsiteX81" fmla="*/ 4091233 w 5740923"/>
                <a:gd name="connsiteY81" fmla="*/ 874519 h 1279872"/>
                <a:gd name="connsiteX82" fmla="*/ 4157220 w 5740923"/>
                <a:gd name="connsiteY82" fmla="*/ 855666 h 1279872"/>
                <a:gd name="connsiteX83" fmla="*/ 4270342 w 5740923"/>
                <a:gd name="connsiteY83" fmla="*/ 836812 h 1279872"/>
                <a:gd name="connsiteX84" fmla="*/ 4345756 w 5740923"/>
                <a:gd name="connsiteY84" fmla="*/ 817958 h 1279872"/>
                <a:gd name="connsiteX85" fmla="*/ 4392890 w 5740923"/>
                <a:gd name="connsiteY85" fmla="*/ 808532 h 1279872"/>
                <a:gd name="connsiteX86" fmla="*/ 4477732 w 5740923"/>
                <a:gd name="connsiteY86" fmla="*/ 789678 h 1279872"/>
                <a:gd name="connsiteX87" fmla="*/ 4562573 w 5740923"/>
                <a:gd name="connsiteY87" fmla="*/ 780251 h 1279872"/>
                <a:gd name="connsiteX88" fmla="*/ 4590853 w 5740923"/>
                <a:gd name="connsiteY88" fmla="*/ 770824 h 1279872"/>
                <a:gd name="connsiteX89" fmla="*/ 4685121 w 5740923"/>
                <a:gd name="connsiteY89" fmla="*/ 733117 h 1279872"/>
                <a:gd name="connsiteX90" fmla="*/ 4722828 w 5740923"/>
                <a:gd name="connsiteY90" fmla="*/ 723690 h 1279872"/>
                <a:gd name="connsiteX91" fmla="*/ 4760536 w 5740923"/>
                <a:gd name="connsiteY91" fmla="*/ 704837 h 1279872"/>
                <a:gd name="connsiteX92" fmla="*/ 4817096 w 5740923"/>
                <a:gd name="connsiteY92" fmla="*/ 695410 h 1279872"/>
                <a:gd name="connsiteX93" fmla="*/ 4854804 w 5740923"/>
                <a:gd name="connsiteY93" fmla="*/ 685983 h 1279872"/>
                <a:gd name="connsiteX94" fmla="*/ 4883084 w 5740923"/>
                <a:gd name="connsiteY94" fmla="*/ 676556 h 1279872"/>
                <a:gd name="connsiteX95" fmla="*/ 5005633 w 5740923"/>
                <a:gd name="connsiteY95" fmla="*/ 667130 h 1279872"/>
                <a:gd name="connsiteX96" fmla="*/ 5175315 w 5740923"/>
                <a:gd name="connsiteY96" fmla="*/ 638849 h 1279872"/>
                <a:gd name="connsiteX97" fmla="*/ 5213022 w 5740923"/>
                <a:gd name="connsiteY97" fmla="*/ 648276 h 1279872"/>
                <a:gd name="connsiteX98" fmla="*/ 5392132 w 5740923"/>
                <a:gd name="connsiteY98" fmla="*/ 629422 h 1279872"/>
                <a:gd name="connsiteX99" fmla="*/ 5420412 w 5740923"/>
                <a:gd name="connsiteY99" fmla="*/ 619996 h 1279872"/>
                <a:gd name="connsiteX100" fmla="*/ 5514680 w 5740923"/>
                <a:gd name="connsiteY100" fmla="*/ 610569 h 1279872"/>
                <a:gd name="connsiteX101" fmla="*/ 5552387 w 5740923"/>
                <a:gd name="connsiteY101" fmla="*/ 601142 h 1279872"/>
                <a:gd name="connsiteX102" fmla="*/ 5599521 w 5740923"/>
                <a:gd name="connsiteY102" fmla="*/ 591715 h 1279872"/>
                <a:gd name="connsiteX103" fmla="*/ 5618375 w 5740923"/>
                <a:gd name="connsiteY103" fmla="*/ 563435 h 1279872"/>
                <a:gd name="connsiteX104" fmla="*/ 5627802 w 5740923"/>
                <a:gd name="connsiteY104" fmla="*/ 554008 h 12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40923" h="1279872">
                  <a:moveTo>
                    <a:pt x="5740923" y="516301"/>
                  </a:moveTo>
                  <a:cubicBezTo>
                    <a:pt x="5585720" y="464566"/>
                    <a:pt x="5721336" y="515934"/>
                    <a:pt x="5590094" y="450313"/>
                  </a:cubicBezTo>
                  <a:cubicBezTo>
                    <a:pt x="5581206" y="445869"/>
                    <a:pt x="5571454" y="443296"/>
                    <a:pt x="5561814" y="440886"/>
                  </a:cubicBezTo>
                  <a:cubicBezTo>
                    <a:pt x="5518637" y="430092"/>
                    <a:pt x="5485044" y="427755"/>
                    <a:pt x="5439266" y="422033"/>
                  </a:cubicBezTo>
                  <a:cubicBezTo>
                    <a:pt x="5407843" y="412606"/>
                    <a:pt x="5375715" y="405271"/>
                    <a:pt x="5344997" y="393752"/>
                  </a:cubicBezTo>
                  <a:cubicBezTo>
                    <a:pt x="5325260" y="386351"/>
                    <a:pt x="5308747" y="371114"/>
                    <a:pt x="5288437" y="365472"/>
                  </a:cubicBezTo>
                  <a:cubicBezTo>
                    <a:pt x="5251604" y="355241"/>
                    <a:pt x="5212961" y="353261"/>
                    <a:pt x="5175315" y="346618"/>
                  </a:cubicBezTo>
                  <a:cubicBezTo>
                    <a:pt x="5106274" y="334434"/>
                    <a:pt x="5147761" y="338642"/>
                    <a:pt x="5071620" y="327765"/>
                  </a:cubicBezTo>
                  <a:cubicBezTo>
                    <a:pt x="5046541" y="324182"/>
                    <a:pt x="5021344" y="321480"/>
                    <a:pt x="4996206" y="318338"/>
                  </a:cubicBezTo>
                  <a:cubicBezTo>
                    <a:pt x="4977352" y="312053"/>
                    <a:pt x="4958361" y="306168"/>
                    <a:pt x="4939645" y="299484"/>
                  </a:cubicBezTo>
                  <a:cubicBezTo>
                    <a:pt x="4914361" y="290454"/>
                    <a:pt x="4889700" y="279694"/>
                    <a:pt x="4864230" y="271204"/>
                  </a:cubicBezTo>
                  <a:cubicBezTo>
                    <a:pt x="4833107" y="260830"/>
                    <a:pt x="4801085" y="253297"/>
                    <a:pt x="4769962" y="242923"/>
                  </a:cubicBezTo>
                  <a:cubicBezTo>
                    <a:pt x="4753909" y="237572"/>
                    <a:pt x="4739421" y="227389"/>
                    <a:pt x="4722828" y="224070"/>
                  </a:cubicBezTo>
                  <a:cubicBezTo>
                    <a:pt x="4697508" y="219006"/>
                    <a:pt x="4517707" y="206116"/>
                    <a:pt x="4506012" y="205216"/>
                  </a:cubicBezTo>
                  <a:cubicBezTo>
                    <a:pt x="4418428" y="183319"/>
                    <a:pt x="4527311" y="209476"/>
                    <a:pt x="4411744" y="186363"/>
                  </a:cubicBezTo>
                  <a:cubicBezTo>
                    <a:pt x="4399040" y="183822"/>
                    <a:pt x="4386969" y="177720"/>
                    <a:pt x="4374037" y="176936"/>
                  </a:cubicBezTo>
                  <a:cubicBezTo>
                    <a:pt x="4283024" y="171420"/>
                    <a:pt x="4191745" y="171649"/>
                    <a:pt x="4100659" y="167509"/>
                  </a:cubicBezTo>
                  <a:cubicBezTo>
                    <a:pt x="4053469" y="165364"/>
                    <a:pt x="4006423" y="160702"/>
                    <a:pt x="3959257" y="158082"/>
                  </a:cubicBezTo>
                  <a:lnTo>
                    <a:pt x="3761294" y="148655"/>
                  </a:lnTo>
                  <a:cubicBezTo>
                    <a:pt x="3548906" y="118316"/>
                    <a:pt x="3776621" y="148176"/>
                    <a:pt x="3280527" y="129802"/>
                  </a:cubicBezTo>
                  <a:cubicBezTo>
                    <a:pt x="3248969" y="128633"/>
                    <a:pt x="3217709" y="123234"/>
                    <a:pt x="3186259" y="120375"/>
                  </a:cubicBezTo>
                  <a:lnTo>
                    <a:pt x="3073138" y="110948"/>
                  </a:lnTo>
                  <a:cubicBezTo>
                    <a:pt x="3047930" y="108427"/>
                    <a:pt x="3022953" y="103815"/>
                    <a:pt x="2997723" y="101521"/>
                  </a:cubicBezTo>
                  <a:cubicBezTo>
                    <a:pt x="2953800" y="97528"/>
                    <a:pt x="2909740" y="95237"/>
                    <a:pt x="2865748" y="92095"/>
                  </a:cubicBezTo>
                  <a:cubicBezTo>
                    <a:pt x="2715594" y="70644"/>
                    <a:pt x="2897062" y="94705"/>
                    <a:pt x="2639505" y="73241"/>
                  </a:cubicBezTo>
                  <a:cubicBezTo>
                    <a:pt x="2617362" y="71396"/>
                    <a:pt x="2595636" y="65921"/>
                    <a:pt x="2573517" y="63814"/>
                  </a:cubicBezTo>
                  <a:cubicBezTo>
                    <a:pt x="2529612" y="59632"/>
                    <a:pt x="2485574" y="56903"/>
                    <a:pt x="2441542" y="54387"/>
                  </a:cubicBezTo>
                  <a:cubicBezTo>
                    <a:pt x="2128315" y="36489"/>
                    <a:pt x="2021054" y="41589"/>
                    <a:pt x="1621410" y="35534"/>
                  </a:cubicBezTo>
                  <a:lnTo>
                    <a:pt x="1423447" y="26107"/>
                  </a:lnTo>
                  <a:lnTo>
                    <a:pt x="546754" y="7253"/>
                  </a:lnTo>
                  <a:cubicBezTo>
                    <a:pt x="344476" y="13996"/>
                    <a:pt x="325628" y="-31208"/>
                    <a:pt x="216816" y="44961"/>
                  </a:cubicBezTo>
                  <a:cubicBezTo>
                    <a:pt x="172645" y="75881"/>
                    <a:pt x="134614" y="113911"/>
                    <a:pt x="103694" y="158082"/>
                  </a:cubicBezTo>
                  <a:cubicBezTo>
                    <a:pt x="93187" y="173092"/>
                    <a:pt x="85251" y="189758"/>
                    <a:pt x="75414" y="205216"/>
                  </a:cubicBezTo>
                  <a:cubicBezTo>
                    <a:pt x="63249" y="224333"/>
                    <a:pt x="37707" y="261777"/>
                    <a:pt x="37707" y="261777"/>
                  </a:cubicBezTo>
                  <a:cubicBezTo>
                    <a:pt x="15112" y="352154"/>
                    <a:pt x="44930" y="240104"/>
                    <a:pt x="9426" y="346618"/>
                  </a:cubicBezTo>
                  <a:cubicBezTo>
                    <a:pt x="5329" y="358909"/>
                    <a:pt x="3142" y="371757"/>
                    <a:pt x="0" y="384326"/>
                  </a:cubicBezTo>
                  <a:cubicBezTo>
                    <a:pt x="4230" y="439326"/>
                    <a:pt x="5798" y="506866"/>
                    <a:pt x="18853" y="563435"/>
                  </a:cubicBezTo>
                  <a:cubicBezTo>
                    <a:pt x="23997" y="585725"/>
                    <a:pt x="30980" y="607558"/>
                    <a:pt x="37707" y="629422"/>
                  </a:cubicBezTo>
                  <a:cubicBezTo>
                    <a:pt x="43551" y="648417"/>
                    <a:pt x="44636" y="670084"/>
                    <a:pt x="56560" y="685983"/>
                  </a:cubicBezTo>
                  <a:lnTo>
                    <a:pt x="84841" y="723690"/>
                  </a:lnTo>
                  <a:cubicBezTo>
                    <a:pt x="87983" y="733117"/>
                    <a:pt x="90354" y="742837"/>
                    <a:pt x="94268" y="751971"/>
                  </a:cubicBezTo>
                  <a:cubicBezTo>
                    <a:pt x="99803" y="764887"/>
                    <a:pt x="105673" y="777762"/>
                    <a:pt x="113121" y="789678"/>
                  </a:cubicBezTo>
                  <a:cubicBezTo>
                    <a:pt x="127447" y="812599"/>
                    <a:pt x="148921" y="837871"/>
                    <a:pt x="169682" y="855666"/>
                  </a:cubicBezTo>
                  <a:cubicBezTo>
                    <a:pt x="181611" y="865891"/>
                    <a:pt x="193336" y="876920"/>
                    <a:pt x="207389" y="883946"/>
                  </a:cubicBezTo>
                  <a:cubicBezTo>
                    <a:pt x="218977" y="889740"/>
                    <a:pt x="232805" y="889276"/>
                    <a:pt x="245096" y="893373"/>
                  </a:cubicBezTo>
                  <a:cubicBezTo>
                    <a:pt x="261149" y="898724"/>
                    <a:pt x="277375" y="904124"/>
                    <a:pt x="292230" y="912227"/>
                  </a:cubicBezTo>
                  <a:cubicBezTo>
                    <a:pt x="394102" y="967794"/>
                    <a:pt x="311050" y="937354"/>
                    <a:pt x="377072" y="959361"/>
                  </a:cubicBezTo>
                  <a:cubicBezTo>
                    <a:pt x="394059" y="976348"/>
                    <a:pt x="410666" y="996652"/>
                    <a:pt x="433633" y="1006495"/>
                  </a:cubicBezTo>
                  <a:cubicBezTo>
                    <a:pt x="445541" y="1011598"/>
                    <a:pt x="459049" y="1011824"/>
                    <a:pt x="471340" y="1015921"/>
                  </a:cubicBezTo>
                  <a:cubicBezTo>
                    <a:pt x="487393" y="1021272"/>
                    <a:pt x="503011" y="1027902"/>
                    <a:pt x="518474" y="1034775"/>
                  </a:cubicBezTo>
                  <a:cubicBezTo>
                    <a:pt x="567756" y="1056679"/>
                    <a:pt x="547420" y="1053850"/>
                    <a:pt x="603315" y="1072482"/>
                  </a:cubicBezTo>
                  <a:cubicBezTo>
                    <a:pt x="625017" y="1079716"/>
                    <a:pt x="647468" y="1084513"/>
                    <a:pt x="669303" y="1091336"/>
                  </a:cubicBezTo>
                  <a:cubicBezTo>
                    <a:pt x="697756" y="1100228"/>
                    <a:pt x="727481" y="1106284"/>
                    <a:pt x="754144" y="1119616"/>
                  </a:cubicBezTo>
                  <a:cubicBezTo>
                    <a:pt x="766713" y="1125901"/>
                    <a:pt x="778294" y="1134772"/>
                    <a:pt x="791851" y="1138470"/>
                  </a:cubicBezTo>
                  <a:cubicBezTo>
                    <a:pt x="813287" y="1144316"/>
                    <a:pt x="835843" y="1144755"/>
                    <a:pt x="857839" y="1147897"/>
                  </a:cubicBezTo>
                  <a:cubicBezTo>
                    <a:pt x="870408" y="1154181"/>
                    <a:pt x="882388" y="1161816"/>
                    <a:pt x="895546" y="1166750"/>
                  </a:cubicBezTo>
                  <a:cubicBezTo>
                    <a:pt x="907677" y="1171299"/>
                    <a:pt x="920796" y="1172618"/>
                    <a:pt x="933253" y="1176177"/>
                  </a:cubicBezTo>
                  <a:cubicBezTo>
                    <a:pt x="942808" y="1178907"/>
                    <a:pt x="952230" y="1182115"/>
                    <a:pt x="961534" y="1185604"/>
                  </a:cubicBezTo>
                  <a:cubicBezTo>
                    <a:pt x="968416" y="1188185"/>
                    <a:pt x="1021669" y="1210828"/>
                    <a:pt x="1036948" y="1213884"/>
                  </a:cubicBezTo>
                  <a:cubicBezTo>
                    <a:pt x="1128856" y="1232266"/>
                    <a:pt x="1137296" y="1229729"/>
                    <a:pt x="1216057" y="1242165"/>
                  </a:cubicBezTo>
                  <a:cubicBezTo>
                    <a:pt x="1253817" y="1248127"/>
                    <a:pt x="1291036" y="1258475"/>
                    <a:pt x="1329179" y="1261018"/>
                  </a:cubicBezTo>
                  <a:cubicBezTo>
                    <a:pt x="1505212" y="1272754"/>
                    <a:pt x="1423536" y="1266168"/>
                    <a:pt x="1574276" y="1279872"/>
                  </a:cubicBezTo>
                  <a:cubicBezTo>
                    <a:pt x="1797377" y="1276730"/>
                    <a:pt x="2020621" y="1279020"/>
                    <a:pt x="2243579" y="1270445"/>
                  </a:cubicBezTo>
                  <a:cubicBezTo>
                    <a:pt x="2266438" y="1269566"/>
                    <a:pt x="2286722" y="1252793"/>
                    <a:pt x="2309567" y="1251591"/>
                  </a:cubicBezTo>
                  <a:cubicBezTo>
                    <a:pt x="2466495" y="1243332"/>
                    <a:pt x="2623794" y="1245307"/>
                    <a:pt x="2780907" y="1242165"/>
                  </a:cubicBezTo>
                  <a:cubicBezTo>
                    <a:pt x="2947314" y="1223675"/>
                    <a:pt x="2785931" y="1245046"/>
                    <a:pt x="3026004" y="1195031"/>
                  </a:cubicBezTo>
                  <a:cubicBezTo>
                    <a:pt x="3047756" y="1190499"/>
                    <a:pt x="3070074" y="1189257"/>
                    <a:pt x="3091991" y="1185604"/>
                  </a:cubicBezTo>
                  <a:cubicBezTo>
                    <a:pt x="3107795" y="1182970"/>
                    <a:pt x="3123361" y="1179043"/>
                    <a:pt x="3139125" y="1176177"/>
                  </a:cubicBezTo>
                  <a:cubicBezTo>
                    <a:pt x="3157930" y="1172758"/>
                    <a:pt x="3176832" y="1169892"/>
                    <a:pt x="3195686" y="1166750"/>
                  </a:cubicBezTo>
                  <a:cubicBezTo>
                    <a:pt x="3220824" y="1157323"/>
                    <a:pt x="3245631" y="1146960"/>
                    <a:pt x="3271101" y="1138470"/>
                  </a:cubicBezTo>
                  <a:cubicBezTo>
                    <a:pt x="3283392" y="1134373"/>
                    <a:pt x="3296442" y="1132907"/>
                    <a:pt x="3308808" y="1129043"/>
                  </a:cubicBezTo>
                  <a:cubicBezTo>
                    <a:pt x="3346745" y="1117188"/>
                    <a:pt x="3383369" y="1100976"/>
                    <a:pt x="3421929" y="1091336"/>
                  </a:cubicBezTo>
                  <a:cubicBezTo>
                    <a:pt x="3434498" y="1088194"/>
                    <a:pt x="3446989" y="1084720"/>
                    <a:pt x="3459637" y="1081909"/>
                  </a:cubicBezTo>
                  <a:cubicBezTo>
                    <a:pt x="3475278" y="1078433"/>
                    <a:pt x="3491313" y="1076698"/>
                    <a:pt x="3506771" y="1072482"/>
                  </a:cubicBezTo>
                  <a:cubicBezTo>
                    <a:pt x="3506800" y="1072474"/>
                    <a:pt x="3619863" y="1034785"/>
                    <a:pt x="3619892" y="1034775"/>
                  </a:cubicBezTo>
                  <a:cubicBezTo>
                    <a:pt x="3619894" y="1034774"/>
                    <a:pt x="3676450" y="1015922"/>
                    <a:pt x="3676453" y="1015921"/>
                  </a:cubicBezTo>
                  <a:cubicBezTo>
                    <a:pt x="3695307" y="1006494"/>
                    <a:pt x="3713587" y="995821"/>
                    <a:pt x="3733014" y="987641"/>
                  </a:cubicBezTo>
                  <a:cubicBezTo>
                    <a:pt x="3773351" y="970657"/>
                    <a:pt x="3816416" y="960080"/>
                    <a:pt x="3855562" y="940507"/>
                  </a:cubicBezTo>
                  <a:cubicBezTo>
                    <a:pt x="3868131" y="934222"/>
                    <a:pt x="3880112" y="926587"/>
                    <a:pt x="3893270" y="921653"/>
                  </a:cubicBezTo>
                  <a:cubicBezTo>
                    <a:pt x="3905401" y="917104"/>
                    <a:pt x="3918520" y="915786"/>
                    <a:pt x="3930977" y="912227"/>
                  </a:cubicBezTo>
                  <a:cubicBezTo>
                    <a:pt x="4010514" y="889503"/>
                    <a:pt x="3891372" y="918020"/>
                    <a:pt x="4006391" y="893373"/>
                  </a:cubicBezTo>
                  <a:cubicBezTo>
                    <a:pt x="4034718" y="887303"/>
                    <a:pt x="4063127" y="881545"/>
                    <a:pt x="4091233" y="874519"/>
                  </a:cubicBezTo>
                  <a:cubicBezTo>
                    <a:pt x="4149574" y="859934"/>
                    <a:pt x="4086703" y="868888"/>
                    <a:pt x="4157220" y="855666"/>
                  </a:cubicBezTo>
                  <a:cubicBezTo>
                    <a:pt x="4194793" y="848621"/>
                    <a:pt x="4232857" y="844309"/>
                    <a:pt x="4270342" y="836812"/>
                  </a:cubicBezTo>
                  <a:cubicBezTo>
                    <a:pt x="4295750" y="831730"/>
                    <a:pt x="4320347" y="823039"/>
                    <a:pt x="4345756" y="817958"/>
                  </a:cubicBezTo>
                  <a:cubicBezTo>
                    <a:pt x="4361467" y="814816"/>
                    <a:pt x="4377249" y="812008"/>
                    <a:pt x="4392890" y="808532"/>
                  </a:cubicBezTo>
                  <a:cubicBezTo>
                    <a:pt x="4429950" y="800297"/>
                    <a:pt x="4437917" y="795366"/>
                    <a:pt x="4477732" y="789678"/>
                  </a:cubicBezTo>
                  <a:cubicBezTo>
                    <a:pt x="4505900" y="785654"/>
                    <a:pt x="4534293" y="783393"/>
                    <a:pt x="4562573" y="780251"/>
                  </a:cubicBezTo>
                  <a:cubicBezTo>
                    <a:pt x="4572000" y="777109"/>
                    <a:pt x="4581579" y="774391"/>
                    <a:pt x="4590853" y="770824"/>
                  </a:cubicBezTo>
                  <a:cubicBezTo>
                    <a:pt x="4622440" y="758675"/>
                    <a:pt x="4653249" y="744500"/>
                    <a:pt x="4685121" y="733117"/>
                  </a:cubicBezTo>
                  <a:cubicBezTo>
                    <a:pt x="4697322" y="728759"/>
                    <a:pt x="4710697" y="728239"/>
                    <a:pt x="4722828" y="723690"/>
                  </a:cubicBezTo>
                  <a:cubicBezTo>
                    <a:pt x="4735986" y="718756"/>
                    <a:pt x="4747076" y="708875"/>
                    <a:pt x="4760536" y="704837"/>
                  </a:cubicBezTo>
                  <a:cubicBezTo>
                    <a:pt x="4778843" y="699345"/>
                    <a:pt x="4798354" y="699159"/>
                    <a:pt x="4817096" y="695410"/>
                  </a:cubicBezTo>
                  <a:cubicBezTo>
                    <a:pt x="4829801" y="692869"/>
                    <a:pt x="4842346" y="689542"/>
                    <a:pt x="4854804" y="685983"/>
                  </a:cubicBezTo>
                  <a:cubicBezTo>
                    <a:pt x="4864358" y="683253"/>
                    <a:pt x="4873224" y="677788"/>
                    <a:pt x="4883084" y="676556"/>
                  </a:cubicBezTo>
                  <a:cubicBezTo>
                    <a:pt x="4923738" y="671474"/>
                    <a:pt x="4964783" y="670272"/>
                    <a:pt x="5005633" y="667130"/>
                  </a:cubicBezTo>
                  <a:cubicBezTo>
                    <a:pt x="5124743" y="643308"/>
                    <a:pt x="5068103" y="652251"/>
                    <a:pt x="5175315" y="638849"/>
                  </a:cubicBezTo>
                  <a:cubicBezTo>
                    <a:pt x="5187884" y="641991"/>
                    <a:pt x="5200066" y="648276"/>
                    <a:pt x="5213022" y="648276"/>
                  </a:cubicBezTo>
                  <a:cubicBezTo>
                    <a:pt x="5253650" y="648276"/>
                    <a:pt x="5342267" y="640503"/>
                    <a:pt x="5392132" y="629422"/>
                  </a:cubicBezTo>
                  <a:cubicBezTo>
                    <a:pt x="5401832" y="627267"/>
                    <a:pt x="5410591" y="621507"/>
                    <a:pt x="5420412" y="619996"/>
                  </a:cubicBezTo>
                  <a:cubicBezTo>
                    <a:pt x="5451624" y="615194"/>
                    <a:pt x="5483257" y="613711"/>
                    <a:pt x="5514680" y="610569"/>
                  </a:cubicBezTo>
                  <a:cubicBezTo>
                    <a:pt x="5527249" y="607427"/>
                    <a:pt x="5539740" y="603953"/>
                    <a:pt x="5552387" y="601142"/>
                  </a:cubicBezTo>
                  <a:cubicBezTo>
                    <a:pt x="5568028" y="597666"/>
                    <a:pt x="5585610" y="599664"/>
                    <a:pt x="5599521" y="591715"/>
                  </a:cubicBezTo>
                  <a:cubicBezTo>
                    <a:pt x="5609358" y="586094"/>
                    <a:pt x="5611577" y="572499"/>
                    <a:pt x="5618375" y="563435"/>
                  </a:cubicBezTo>
                  <a:cubicBezTo>
                    <a:pt x="5621041" y="559880"/>
                    <a:pt x="5624660" y="557150"/>
                    <a:pt x="5627802" y="5540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8" name="TextBox 7">
              <a:extLst>
                <a:ext uri="{FF2B5EF4-FFF2-40B4-BE49-F238E27FC236}">
                  <a16:creationId xmlns:a16="http://schemas.microsoft.com/office/drawing/2014/main" id="{DB697BBA-9879-3949-969C-558E66508D07}"/>
                </a:ext>
              </a:extLst>
            </p:cNvPr>
            <p:cNvSpPr txBox="1"/>
            <p:nvPr/>
          </p:nvSpPr>
          <p:spPr>
            <a:xfrm>
              <a:off x="6022157" y="3198305"/>
              <a:ext cx="4905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Can be mostly left alone, but change if a different number or size of nodes (machines) are desired</a:t>
              </a:r>
            </a:p>
          </p:txBody>
        </p:sp>
      </p:grpSp>
      <p:grpSp>
        <p:nvGrpSpPr>
          <p:cNvPr id="12" name="Group 11" descr="Shows area of configuration file for BLAST search information..">
            <a:extLst>
              <a:ext uri="{FF2B5EF4-FFF2-40B4-BE49-F238E27FC236}">
                <a16:creationId xmlns:a16="http://schemas.microsoft.com/office/drawing/2014/main" id="{94F9CC28-3CCC-C34F-9841-40A240420EB7}"/>
              </a:ext>
            </a:extLst>
          </p:cNvPr>
          <p:cNvGrpSpPr/>
          <p:nvPr/>
        </p:nvGrpSpPr>
        <p:grpSpPr>
          <a:xfrm>
            <a:off x="477154" y="4204355"/>
            <a:ext cx="10373098" cy="2386746"/>
            <a:chOff x="477154" y="4204355"/>
            <a:chExt cx="10373098" cy="2386746"/>
          </a:xfrm>
        </p:grpSpPr>
        <p:sp>
          <p:nvSpPr>
            <p:cNvPr id="5" name="Freeform 4">
              <a:extLst>
                <a:ext uri="{FF2B5EF4-FFF2-40B4-BE49-F238E27FC236}">
                  <a16:creationId xmlns:a16="http://schemas.microsoft.com/office/drawing/2014/main" id="{F8494745-DF6A-DB45-A59C-AC1AA11F4B72}"/>
                </a:ext>
              </a:extLst>
            </p:cNvPr>
            <p:cNvSpPr/>
            <p:nvPr/>
          </p:nvSpPr>
          <p:spPr>
            <a:xfrm>
              <a:off x="477154" y="4204355"/>
              <a:ext cx="10373098" cy="2017414"/>
            </a:xfrm>
            <a:custGeom>
              <a:avLst/>
              <a:gdLst>
                <a:gd name="connsiteX0" fmla="*/ 10373098 w 10373098"/>
                <a:gd name="connsiteY0" fmla="*/ 838985 h 2017414"/>
                <a:gd name="connsiteX1" fmla="*/ 10250549 w 10373098"/>
                <a:gd name="connsiteY1" fmla="*/ 829558 h 2017414"/>
                <a:gd name="connsiteX2" fmla="*/ 10212842 w 10373098"/>
                <a:gd name="connsiteY2" fmla="*/ 820132 h 2017414"/>
                <a:gd name="connsiteX3" fmla="*/ 10024306 w 10373098"/>
                <a:gd name="connsiteY3" fmla="*/ 801278 h 2017414"/>
                <a:gd name="connsiteX4" fmla="*/ 9948891 w 10373098"/>
                <a:gd name="connsiteY4" fmla="*/ 791851 h 2017414"/>
                <a:gd name="connsiteX5" fmla="*/ 9854623 w 10373098"/>
                <a:gd name="connsiteY5" fmla="*/ 782424 h 2017414"/>
                <a:gd name="connsiteX6" fmla="*/ 9128759 w 10373098"/>
                <a:gd name="connsiteY6" fmla="*/ 801278 h 2017414"/>
                <a:gd name="connsiteX7" fmla="*/ 8468883 w 10373098"/>
                <a:gd name="connsiteY7" fmla="*/ 791851 h 2017414"/>
                <a:gd name="connsiteX8" fmla="*/ 8195506 w 10373098"/>
                <a:gd name="connsiteY8" fmla="*/ 782424 h 2017414"/>
                <a:gd name="connsiteX9" fmla="*/ 7356520 w 10373098"/>
                <a:gd name="connsiteY9" fmla="*/ 754144 h 2017414"/>
                <a:gd name="connsiteX10" fmla="*/ 7309386 w 10373098"/>
                <a:gd name="connsiteY10" fmla="*/ 772998 h 2017414"/>
                <a:gd name="connsiteX11" fmla="*/ 7083143 w 10373098"/>
                <a:gd name="connsiteY11" fmla="*/ 772998 h 2017414"/>
                <a:gd name="connsiteX12" fmla="*/ 6856900 w 10373098"/>
                <a:gd name="connsiteY12" fmla="*/ 754144 h 2017414"/>
                <a:gd name="connsiteX13" fmla="*/ 6658937 w 10373098"/>
                <a:gd name="connsiteY13" fmla="*/ 725864 h 2017414"/>
                <a:gd name="connsiteX14" fmla="*/ 6498681 w 10373098"/>
                <a:gd name="connsiteY14" fmla="*/ 697583 h 2017414"/>
                <a:gd name="connsiteX15" fmla="*/ 6234731 w 10373098"/>
                <a:gd name="connsiteY15" fmla="*/ 678730 h 2017414"/>
                <a:gd name="connsiteX16" fmla="*/ 6131036 w 10373098"/>
                <a:gd name="connsiteY16" fmla="*/ 669303 h 2017414"/>
                <a:gd name="connsiteX17" fmla="*/ 6065048 w 10373098"/>
                <a:gd name="connsiteY17" fmla="*/ 659876 h 2017414"/>
                <a:gd name="connsiteX18" fmla="*/ 5923646 w 10373098"/>
                <a:gd name="connsiteY18" fmla="*/ 650449 h 2017414"/>
                <a:gd name="connsiteX19" fmla="*/ 5744537 w 10373098"/>
                <a:gd name="connsiteY19" fmla="*/ 631596 h 2017414"/>
                <a:gd name="connsiteX20" fmla="*/ 5612561 w 10373098"/>
                <a:gd name="connsiteY20" fmla="*/ 641022 h 2017414"/>
                <a:gd name="connsiteX21" fmla="*/ 5433452 w 10373098"/>
                <a:gd name="connsiteY21" fmla="*/ 650449 h 2017414"/>
                <a:gd name="connsiteX22" fmla="*/ 4999819 w 10373098"/>
                <a:gd name="connsiteY22" fmla="*/ 631596 h 2017414"/>
                <a:gd name="connsiteX23" fmla="*/ 4943258 w 10373098"/>
                <a:gd name="connsiteY23" fmla="*/ 622169 h 2017414"/>
                <a:gd name="connsiteX24" fmla="*/ 4660454 w 10373098"/>
                <a:gd name="connsiteY24" fmla="*/ 612742 h 2017414"/>
                <a:gd name="connsiteX25" fmla="*/ 4434211 w 10373098"/>
                <a:gd name="connsiteY25" fmla="*/ 593888 h 2017414"/>
                <a:gd name="connsiteX26" fmla="*/ 4311662 w 10373098"/>
                <a:gd name="connsiteY26" fmla="*/ 584461 h 2017414"/>
                <a:gd name="connsiteX27" fmla="*/ 4264528 w 10373098"/>
                <a:gd name="connsiteY27" fmla="*/ 575035 h 2017414"/>
                <a:gd name="connsiteX28" fmla="*/ 4094846 w 10373098"/>
                <a:gd name="connsiteY28" fmla="*/ 546754 h 2017414"/>
                <a:gd name="connsiteX29" fmla="*/ 4047712 w 10373098"/>
                <a:gd name="connsiteY29" fmla="*/ 537327 h 2017414"/>
                <a:gd name="connsiteX30" fmla="*/ 3934590 w 10373098"/>
                <a:gd name="connsiteY30" fmla="*/ 509047 h 2017414"/>
                <a:gd name="connsiteX31" fmla="*/ 3896883 w 10373098"/>
                <a:gd name="connsiteY31" fmla="*/ 499620 h 2017414"/>
                <a:gd name="connsiteX32" fmla="*/ 3708347 w 10373098"/>
                <a:gd name="connsiteY32" fmla="*/ 480767 h 2017414"/>
                <a:gd name="connsiteX33" fmla="*/ 3651786 w 10373098"/>
                <a:gd name="connsiteY33" fmla="*/ 471340 h 2017414"/>
                <a:gd name="connsiteX34" fmla="*/ 3595225 w 10373098"/>
                <a:gd name="connsiteY34" fmla="*/ 452486 h 2017414"/>
                <a:gd name="connsiteX35" fmla="*/ 3548091 w 10373098"/>
                <a:gd name="connsiteY35" fmla="*/ 443059 h 2017414"/>
                <a:gd name="connsiteX36" fmla="*/ 3519811 w 10373098"/>
                <a:gd name="connsiteY36" fmla="*/ 433633 h 2017414"/>
                <a:gd name="connsiteX37" fmla="*/ 3482104 w 10373098"/>
                <a:gd name="connsiteY37" fmla="*/ 424206 h 2017414"/>
                <a:gd name="connsiteX38" fmla="*/ 3453823 w 10373098"/>
                <a:gd name="connsiteY38" fmla="*/ 414779 h 2017414"/>
                <a:gd name="connsiteX39" fmla="*/ 3368982 w 10373098"/>
                <a:gd name="connsiteY39" fmla="*/ 405352 h 2017414"/>
                <a:gd name="connsiteX40" fmla="*/ 3274714 w 10373098"/>
                <a:gd name="connsiteY40" fmla="*/ 377072 h 2017414"/>
                <a:gd name="connsiteX41" fmla="*/ 3189873 w 10373098"/>
                <a:gd name="connsiteY41" fmla="*/ 348791 h 2017414"/>
                <a:gd name="connsiteX42" fmla="*/ 3152166 w 10373098"/>
                <a:gd name="connsiteY42" fmla="*/ 339365 h 2017414"/>
                <a:gd name="connsiteX43" fmla="*/ 3123885 w 10373098"/>
                <a:gd name="connsiteY43" fmla="*/ 329938 h 2017414"/>
                <a:gd name="connsiteX44" fmla="*/ 3057898 w 10373098"/>
                <a:gd name="connsiteY44" fmla="*/ 320511 h 2017414"/>
                <a:gd name="connsiteX45" fmla="*/ 2954203 w 10373098"/>
                <a:gd name="connsiteY45" fmla="*/ 292231 h 2017414"/>
                <a:gd name="connsiteX46" fmla="*/ 2916495 w 10373098"/>
                <a:gd name="connsiteY46" fmla="*/ 282804 h 2017414"/>
                <a:gd name="connsiteX47" fmla="*/ 2878788 w 10373098"/>
                <a:gd name="connsiteY47" fmla="*/ 273377 h 2017414"/>
                <a:gd name="connsiteX48" fmla="*/ 2812801 w 10373098"/>
                <a:gd name="connsiteY48" fmla="*/ 263950 h 2017414"/>
                <a:gd name="connsiteX49" fmla="*/ 2784520 w 10373098"/>
                <a:gd name="connsiteY49" fmla="*/ 254523 h 2017414"/>
                <a:gd name="connsiteX50" fmla="*/ 2727959 w 10373098"/>
                <a:gd name="connsiteY50" fmla="*/ 245097 h 2017414"/>
                <a:gd name="connsiteX51" fmla="*/ 2614838 w 10373098"/>
                <a:gd name="connsiteY51" fmla="*/ 207389 h 2017414"/>
                <a:gd name="connsiteX52" fmla="*/ 2567704 w 10373098"/>
                <a:gd name="connsiteY52" fmla="*/ 188536 h 2017414"/>
                <a:gd name="connsiteX53" fmla="*/ 2539423 w 10373098"/>
                <a:gd name="connsiteY53" fmla="*/ 169682 h 2017414"/>
                <a:gd name="connsiteX54" fmla="*/ 2482862 w 10373098"/>
                <a:gd name="connsiteY54" fmla="*/ 150829 h 2017414"/>
                <a:gd name="connsiteX55" fmla="*/ 2398021 w 10373098"/>
                <a:gd name="connsiteY55" fmla="*/ 122548 h 2017414"/>
                <a:gd name="connsiteX56" fmla="*/ 2313180 w 10373098"/>
                <a:gd name="connsiteY56" fmla="*/ 84841 h 2017414"/>
                <a:gd name="connsiteX57" fmla="*/ 2284900 w 10373098"/>
                <a:gd name="connsiteY57" fmla="*/ 65987 h 2017414"/>
                <a:gd name="connsiteX58" fmla="*/ 2209485 w 10373098"/>
                <a:gd name="connsiteY58" fmla="*/ 37707 h 2017414"/>
                <a:gd name="connsiteX59" fmla="*/ 2124644 w 10373098"/>
                <a:gd name="connsiteY59" fmla="*/ 28280 h 2017414"/>
                <a:gd name="connsiteX60" fmla="*/ 1672157 w 10373098"/>
                <a:gd name="connsiteY60" fmla="*/ 9426 h 2017414"/>
                <a:gd name="connsiteX61" fmla="*/ 1625023 w 10373098"/>
                <a:gd name="connsiteY61" fmla="*/ 0 h 2017414"/>
                <a:gd name="connsiteX62" fmla="*/ 1285658 w 10373098"/>
                <a:gd name="connsiteY62" fmla="*/ 9426 h 2017414"/>
                <a:gd name="connsiteX63" fmla="*/ 418392 w 10373098"/>
                <a:gd name="connsiteY63" fmla="*/ 18853 h 2017414"/>
                <a:gd name="connsiteX64" fmla="*/ 333551 w 10373098"/>
                <a:gd name="connsiteY64" fmla="*/ 37707 h 2017414"/>
                <a:gd name="connsiteX65" fmla="*/ 286417 w 10373098"/>
                <a:gd name="connsiteY65" fmla="*/ 47134 h 2017414"/>
                <a:gd name="connsiteX66" fmla="*/ 220430 w 10373098"/>
                <a:gd name="connsiteY66" fmla="*/ 84841 h 2017414"/>
                <a:gd name="connsiteX67" fmla="*/ 154442 w 10373098"/>
                <a:gd name="connsiteY67" fmla="*/ 113121 h 2017414"/>
                <a:gd name="connsiteX68" fmla="*/ 79027 w 10373098"/>
                <a:gd name="connsiteY68" fmla="*/ 216816 h 2017414"/>
                <a:gd name="connsiteX69" fmla="*/ 31893 w 10373098"/>
                <a:gd name="connsiteY69" fmla="*/ 311084 h 2017414"/>
                <a:gd name="connsiteX70" fmla="*/ 22467 w 10373098"/>
                <a:gd name="connsiteY70" fmla="*/ 348791 h 2017414"/>
                <a:gd name="connsiteX71" fmla="*/ 13040 w 10373098"/>
                <a:gd name="connsiteY71" fmla="*/ 377072 h 2017414"/>
                <a:gd name="connsiteX72" fmla="*/ 3613 w 10373098"/>
                <a:gd name="connsiteY72" fmla="*/ 443059 h 2017414"/>
                <a:gd name="connsiteX73" fmla="*/ 31893 w 10373098"/>
                <a:gd name="connsiteY73" fmla="*/ 970960 h 2017414"/>
                <a:gd name="connsiteX74" fmla="*/ 69601 w 10373098"/>
                <a:gd name="connsiteY74" fmla="*/ 1065229 h 2017414"/>
                <a:gd name="connsiteX75" fmla="*/ 88454 w 10373098"/>
                <a:gd name="connsiteY75" fmla="*/ 1102936 h 2017414"/>
                <a:gd name="connsiteX76" fmla="*/ 201576 w 10373098"/>
                <a:gd name="connsiteY76" fmla="*/ 1234911 h 2017414"/>
                <a:gd name="connsiteX77" fmla="*/ 286417 w 10373098"/>
                <a:gd name="connsiteY77" fmla="*/ 1329179 h 2017414"/>
                <a:gd name="connsiteX78" fmla="*/ 361832 w 10373098"/>
                <a:gd name="connsiteY78" fmla="*/ 1385740 h 2017414"/>
                <a:gd name="connsiteX79" fmla="*/ 437246 w 10373098"/>
                <a:gd name="connsiteY79" fmla="*/ 1404593 h 2017414"/>
                <a:gd name="connsiteX80" fmla="*/ 522087 w 10373098"/>
                <a:gd name="connsiteY80" fmla="*/ 1451727 h 2017414"/>
                <a:gd name="connsiteX81" fmla="*/ 569221 w 10373098"/>
                <a:gd name="connsiteY81" fmla="*/ 1461154 h 2017414"/>
                <a:gd name="connsiteX82" fmla="*/ 635209 w 10373098"/>
                <a:gd name="connsiteY82" fmla="*/ 1489435 h 2017414"/>
                <a:gd name="connsiteX83" fmla="*/ 823745 w 10373098"/>
                <a:gd name="connsiteY83" fmla="*/ 1517715 h 2017414"/>
                <a:gd name="connsiteX84" fmla="*/ 1031135 w 10373098"/>
                <a:gd name="connsiteY84" fmla="*/ 1536569 h 2017414"/>
                <a:gd name="connsiteX85" fmla="*/ 1181964 w 10373098"/>
                <a:gd name="connsiteY85" fmla="*/ 1555422 h 2017414"/>
                <a:gd name="connsiteX86" fmla="*/ 1276232 w 10373098"/>
                <a:gd name="connsiteY86" fmla="*/ 1564849 h 2017414"/>
                <a:gd name="connsiteX87" fmla="*/ 1389353 w 10373098"/>
                <a:gd name="connsiteY87" fmla="*/ 1583703 h 2017414"/>
                <a:gd name="connsiteX88" fmla="*/ 1577889 w 10373098"/>
                <a:gd name="connsiteY88" fmla="*/ 1593130 h 2017414"/>
                <a:gd name="connsiteX89" fmla="*/ 1766425 w 10373098"/>
                <a:gd name="connsiteY89" fmla="*/ 1611983 h 2017414"/>
                <a:gd name="connsiteX90" fmla="*/ 1841840 w 10373098"/>
                <a:gd name="connsiteY90" fmla="*/ 1621410 h 2017414"/>
                <a:gd name="connsiteX91" fmla="*/ 1926681 w 10373098"/>
                <a:gd name="connsiteY91" fmla="*/ 1640264 h 2017414"/>
                <a:gd name="connsiteX92" fmla="*/ 2171778 w 10373098"/>
                <a:gd name="connsiteY92" fmla="*/ 1649690 h 2017414"/>
                <a:gd name="connsiteX93" fmla="*/ 2633691 w 10373098"/>
                <a:gd name="connsiteY93" fmla="*/ 1677971 h 2017414"/>
                <a:gd name="connsiteX94" fmla="*/ 2935349 w 10373098"/>
                <a:gd name="connsiteY94" fmla="*/ 1687398 h 2017414"/>
                <a:gd name="connsiteX95" fmla="*/ 3651786 w 10373098"/>
                <a:gd name="connsiteY95" fmla="*/ 1696824 h 2017414"/>
                <a:gd name="connsiteX96" fmla="*/ 3812042 w 10373098"/>
                <a:gd name="connsiteY96" fmla="*/ 1706251 h 2017414"/>
                <a:gd name="connsiteX97" fmla="*/ 4321089 w 10373098"/>
                <a:gd name="connsiteY97" fmla="*/ 1715678 h 2017414"/>
                <a:gd name="connsiteX98" fmla="*/ 4717015 w 10373098"/>
                <a:gd name="connsiteY98" fmla="*/ 1743958 h 2017414"/>
                <a:gd name="connsiteX99" fmla="*/ 5169502 w 10373098"/>
                <a:gd name="connsiteY99" fmla="*/ 1762812 h 2017414"/>
                <a:gd name="connsiteX100" fmla="*/ 5273197 w 10373098"/>
                <a:gd name="connsiteY100" fmla="*/ 1781666 h 2017414"/>
                <a:gd name="connsiteX101" fmla="*/ 5395745 w 10373098"/>
                <a:gd name="connsiteY101" fmla="*/ 1809946 h 2017414"/>
                <a:gd name="connsiteX102" fmla="*/ 5782244 w 10373098"/>
                <a:gd name="connsiteY102" fmla="*/ 1819373 h 2017414"/>
                <a:gd name="connsiteX103" fmla="*/ 6140462 w 10373098"/>
                <a:gd name="connsiteY103" fmla="*/ 1838226 h 2017414"/>
                <a:gd name="connsiteX104" fmla="*/ 6263011 w 10373098"/>
                <a:gd name="connsiteY104" fmla="*/ 1847653 h 2017414"/>
                <a:gd name="connsiteX105" fmla="*/ 6838046 w 10373098"/>
                <a:gd name="connsiteY105" fmla="*/ 1847653 h 2017414"/>
                <a:gd name="connsiteX106" fmla="*/ 7149131 w 10373098"/>
                <a:gd name="connsiteY106" fmla="*/ 1866507 h 2017414"/>
                <a:gd name="connsiteX107" fmla="*/ 7271679 w 10373098"/>
                <a:gd name="connsiteY107" fmla="*/ 1885360 h 2017414"/>
                <a:gd name="connsiteX108" fmla="*/ 7431935 w 10373098"/>
                <a:gd name="connsiteY108" fmla="*/ 1894787 h 2017414"/>
                <a:gd name="connsiteX109" fmla="*/ 7601617 w 10373098"/>
                <a:gd name="connsiteY109" fmla="*/ 1913641 h 2017414"/>
                <a:gd name="connsiteX110" fmla="*/ 7743019 w 10373098"/>
                <a:gd name="connsiteY110" fmla="*/ 1932494 h 2017414"/>
                <a:gd name="connsiteX111" fmla="*/ 8572578 w 10373098"/>
                <a:gd name="connsiteY111" fmla="*/ 1960775 h 2017414"/>
                <a:gd name="connsiteX112" fmla="*/ 9373856 w 10373098"/>
                <a:gd name="connsiteY112" fmla="*/ 1998482 h 2017414"/>
                <a:gd name="connsiteX113" fmla="*/ 9449271 w 10373098"/>
                <a:gd name="connsiteY113" fmla="*/ 2007909 h 2017414"/>
                <a:gd name="connsiteX114" fmla="*/ 10080867 w 10373098"/>
                <a:gd name="connsiteY114" fmla="*/ 2007909 h 2017414"/>
                <a:gd name="connsiteX115" fmla="*/ 10128001 w 10373098"/>
                <a:gd name="connsiteY115" fmla="*/ 1989055 h 2017414"/>
                <a:gd name="connsiteX116" fmla="*/ 10165708 w 10373098"/>
                <a:gd name="connsiteY116" fmla="*/ 1932494 h 2017414"/>
                <a:gd name="connsiteX117" fmla="*/ 10203415 w 10373098"/>
                <a:gd name="connsiteY117" fmla="*/ 1819373 h 2017414"/>
                <a:gd name="connsiteX118" fmla="*/ 10212842 w 10373098"/>
                <a:gd name="connsiteY118" fmla="*/ 1791092 h 2017414"/>
                <a:gd name="connsiteX119" fmla="*/ 10231695 w 10373098"/>
                <a:gd name="connsiteY119" fmla="*/ 1743958 h 2017414"/>
                <a:gd name="connsiteX120" fmla="*/ 10241122 w 10373098"/>
                <a:gd name="connsiteY120" fmla="*/ 1696824 h 2017414"/>
                <a:gd name="connsiteX121" fmla="*/ 10259976 w 10373098"/>
                <a:gd name="connsiteY121" fmla="*/ 1659117 h 2017414"/>
                <a:gd name="connsiteX122" fmla="*/ 10278830 w 10373098"/>
                <a:gd name="connsiteY122" fmla="*/ 1593130 h 2017414"/>
                <a:gd name="connsiteX123" fmla="*/ 10288256 w 10373098"/>
                <a:gd name="connsiteY123" fmla="*/ 1527142 h 2017414"/>
                <a:gd name="connsiteX124" fmla="*/ 10297683 w 10373098"/>
                <a:gd name="connsiteY124" fmla="*/ 1498861 h 2017414"/>
                <a:gd name="connsiteX125" fmla="*/ 10307110 w 10373098"/>
                <a:gd name="connsiteY125" fmla="*/ 1385740 h 2017414"/>
                <a:gd name="connsiteX126" fmla="*/ 10297683 w 10373098"/>
                <a:gd name="connsiteY126" fmla="*/ 1357459 h 2017414"/>
                <a:gd name="connsiteX127" fmla="*/ 10316537 w 10373098"/>
                <a:gd name="connsiteY127" fmla="*/ 1206631 h 2017414"/>
                <a:gd name="connsiteX128" fmla="*/ 10325964 w 10373098"/>
                <a:gd name="connsiteY128" fmla="*/ 1093509 h 2017414"/>
                <a:gd name="connsiteX129" fmla="*/ 10335390 w 10373098"/>
                <a:gd name="connsiteY129" fmla="*/ 904973 h 20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0373098" h="2017414">
                  <a:moveTo>
                    <a:pt x="10373098" y="838985"/>
                  </a:moveTo>
                  <a:cubicBezTo>
                    <a:pt x="10332248" y="835843"/>
                    <a:pt x="10291239" y="834345"/>
                    <a:pt x="10250549" y="829558"/>
                  </a:cubicBezTo>
                  <a:cubicBezTo>
                    <a:pt x="10237682" y="828044"/>
                    <a:pt x="10225647" y="822102"/>
                    <a:pt x="10212842" y="820132"/>
                  </a:cubicBezTo>
                  <a:cubicBezTo>
                    <a:pt x="10166488" y="813001"/>
                    <a:pt x="10067317" y="805806"/>
                    <a:pt x="10024306" y="801278"/>
                  </a:cubicBezTo>
                  <a:cubicBezTo>
                    <a:pt x="9999111" y="798626"/>
                    <a:pt x="9974070" y="794649"/>
                    <a:pt x="9948891" y="791851"/>
                  </a:cubicBezTo>
                  <a:cubicBezTo>
                    <a:pt x="9917505" y="788364"/>
                    <a:pt x="9886046" y="785566"/>
                    <a:pt x="9854623" y="782424"/>
                  </a:cubicBezTo>
                  <a:lnTo>
                    <a:pt x="9128759" y="801278"/>
                  </a:lnTo>
                  <a:cubicBezTo>
                    <a:pt x="8908778" y="801278"/>
                    <a:pt x="8688842" y="794993"/>
                    <a:pt x="8468883" y="791851"/>
                  </a:cubicBezTo>
                  <a:lnTo>
                    <a:pt x="8195506" y="782424"/>
                  </a:lnTo>
                  <a:cubicBezTo>
                    <a:pt x="7417556" y="759086"/>
                    <a:pt x="7762253" y="776685"/>
                    <a:pt x="7356520" y="754144"/>
                  </a:cubicBezTo>
                  <a:cubicBezTo>
                    <a:pt x="7340809" y="760429"/>
                    <a:pt x="7325874" y="769193"/>
                    <a:pt x="7309386" y="772998"/>
                  </a:cubicBezTo>
                  <a:cubicBezTo>
                    <a:pt x="7230989" y="791089"/>
                    <a:pt x="7165794" y="779197"/>
                    <a:pt x="7083143" y="772998"/>
                  </a:cubicBezTo>
                  <a:cubicBezTo>
                    <a:pt x="7007679" y="767338"/>
                    <a:pt x="6932113" y="762501"/>
                    <a:pt x="6856900" y="754144"/>
                  </a:cubicBezTo>
                  <a:cubicBezTo>
                    <a:pt x="6790650" y="746783"/>
                    <a:pt x="6724744" y="736478"/>
                    <a:pt x="6658937" y="725864"/>
                  </a:cubicBezTo>
                  <a:cubicBezTo>
                    <a:pt x="6589986" y="714743"/>
                    <a:pt x="6563730" y="703159"/>
                    <a:pt x="6498681" y="697583"/>
                  </a:cubicBezTo>
                  <a:cubicBezTo>
                    <a:pt x="6410796" y="690050"/>
                    <a:pt x="6322576" y="686716"/>
                    <a:pt x="6234731" y="678730"/>
                  </a:cubicBezTo>
                  <a:cubicBezTo>
                    <a:pt x="6200166" y="675588"/>
                    <a:pt x="6165531" y="673136"/>
                    <a:pt x="6131036" y="669303"/>
                  </a:cubicBezTo>
                  <a:cubicBezTo>
                    <a:pt x="6108953" y="666849"/>
                    <a:pt x="6087176" y="661888"/>
                    <a:pt x="6065048" y="659876"/>
                  </a:cubicBezTo>
                  <a:cubicBezTo>
                    <a:pt x="6018003" y="655599"/>
                    <a:pt x="5970780" y="653591"/>
                    <a:pt x="5923646" y="650449"/>
                  </a:cubicBezTo>
                  <a:cubicBezTo>
                    <a:pt x="5851397" y="632386"/>
                    <a:pt x="5857716" y="631596"/>
                    <a:pt x="5744537" y="631596"/>
                  </a:cubicBezTo>
                  <a:cubicBezTo>
                    <a:pt x="5700433" y="631596"/>
                    <a:pt x="5656584" y="638354"/>
                    <a:pt x="5612561" y="641022"/>
                  </a:cubicBezTo>
                  <a:lnTo>
                    <a:pt x="5433452" y="650449"/>
                  </a:lnTo>
                  <a:lnTo>
                    <a:pt x="4999819" y="631596"/>
                  </a:lnTo>
                  <a:cubicBezTo>
                    <a:pt x="4980737" y="630495"/>
                    <a:pt x="4962342" y="623229"/>
                    <a:pt x="4943258" y="622169"/>
                  </a:cubicBezTo>
                  <a:cubicBezTo>
                    <a:pt x="4849083" y="616937"/>
                    <a:pt x="4754681" y="616930"/>
                    <a:pt x="4660454" y="612742"/>
                  </a:cubicBezTo>
                  <a:cubicBezTo>
                    <a:pt x="4476737" y="604577"/>
                    <a:pt x="4574389" y="606632"/>
                    <a:pt x="4434211" y="593888"/>
                  </a:cubicBezTo>
                  <a:cubicBezTo>
                    <a:pt x="4393409" y="590179"/>
                    <a:pt x="4352512" y="587603"/>
                    <a:pt x="4311662" y="584461"/>
                  </a:cubicBezTo>
                  <a:cubicBezTo>
                    <a:pt x="4295951" y="581319"/>
                    <a:pt x="4280313" y="577780"/>
                    <a:pt x="4264528" y="575035"/>
                  </a:cubicBezTo>
                  <a:cubicBezTo>
                    <a:pt x="4208035" y="565210"/>
                    <a:pt x="4151073" y="558000"/>
                    <a:pt x="4094846" y="546754"/>
                  </a:cubicBezTo>
                  <a:cubicBezTo>
                    <a:pt x="4079135" y="543612"/>
                    <a:pt x="4063309" y="540997"/>
                    <a:pt x="4047712" y="537327"/>
                  </a:cubicBezTo>
                  <a:cubicBezTo>
                    <a:pt x="4009877" y="528425"/>
                    <a:pt x="3972297" y="518474"/>
                    <a:pt x="3934590" y="509047"/>
                  </a:cubicBezTo>
                  <a:cubicBezTo>
                    <a:pt x="3922021" y="505905"/>
                    <a:pt x="3909794" y="500696"/>
                    <a:pt x="3896883" y="499620"/>
                  </a:cubicBezTo>
                  <a:cubicBezTo>
                    <a:pt x="3809151" y="492309"/>
                    <a:pt x="3787405" y="492061"/>
                    <a:pt x="3708347" y="480767"/>
                  </a:cubicBezTo>
                  <a:cubicBezTo>
                    <a:pt x="3689425" y="478064"/>
                    <a:pt x="3670329" y="475976"/>
                    <a:pt x="3651786" y="471340"/>
                  </a:cubicBezTo>
                  <a:cubicBezTo>
                    <a:pt x="3632506" y="466520"/>
                    <a:pt x="3614398" y="457715"/>
                    <a:pt x="3595225" y="452486"/>
                  </a:cubicBezTo>
                  <a:cubicBezTo>
                    <a:pt x="3579767" y="448270"/>
                    <a:pt x="3563635" y="446945"/>
                    <a:pt x="3548091" y="443059"/>
                  </a:cubicBezTo>
                  <a:cubicBezTo>
                    <a:pt x="3538451" y="440649"/>
                    <a:pt x="3529365" y="436363"/>
                    <a:pt x="3519811" y="433633"/>
                  </a:cubicBezTo>
                  <a:cubicBezTo>
                    <a:pt x="3507354" y="430074"/>
                    <a:pt x="3494561" y="427765"/>
                    <a:pt x="3482104" y="424206"/>
                  </a:cubicBezTo>
                  <a:cubicBezTo>
                    <a:pt x="3472549" y="421476"/>
                    <a:pt x="3463625" y="416413"/>
                    <a:pt x="3453823" y="414779"/>
                  </a:cubicBezTo>
                  <a:cubicBezTo>
                    <a:pt x="3425756" y="410101"/>
                    <a:pt x="3397262" y="408494"/>
                    <a:pt x="3368982" y="405352"/>
                  </a:cubicBezTo>
                  <a:cubicBezTo>
                    <a:pt x="3256485" y="360354"/>
                    <a:pt x="3386245" y="408939"/>
                    <a:pt x="3274714" y="377072"/>
                  </a:cubicBezTo>
                  <a:cubicBezTo>
                    <a:pt x="3246051" y="368882"/>
                    <a:pt x="3218793" y="356020"/>
                    <a:pt x="3189873" y="348791"/>
                  </a:cubicBezTo>
                  <a:cubicBezTo>
                    <a:pt x="3177304" y="345649"/>
                    <a:pt x="3164623" y="342924"/>
                    <a:pt x="3152166" y="339365"/>
                  </a:cubicBezTo>
                  <a:cubicBezTo>
                    <a:pt x="3142611" y="336635"/>
                    <a:pt x="3133629" y="331887"/>
                    <a:pt x="3123885" y="329938"/>
                  </a:cubicBezTo>
                  <a:cubicBezTo>
                    <a:pt x="3102098" y="325580"/>
                    <a:pt x="3079894" y="323653"/>
                    <a:pt x="3057898" y="320511"/>
                  </a:cubicBezTo>
                  <a:cubicBezTo>
                    <a:pt x="3005034" y="302890"/>
                    <a:pt x="3039260" y="313495"/>
                    <a:pt x="2954203" y="292231"/>
                  </a:cubicBezTo>
                  <a:lnTo>
                    <a:pt x="2916495" y="282804"/>
                  </a:lnTo>
                  <a:cubicBezTo>
                    <a:pt x="2903926" y="279662"/>
                    <a:pt x="2891614" y="275209"/>
                    <a:pt x="2878788" y="273377"/>
                  </a:cubicBezTo>
                  <a:lnTo>
                    <a:pt x="2812801" y="263950"/>
                  </a:lnTo>
                  <a:cubicBezTo>
                    <a:pt x="2803374" y="260808"/>
                    <a:pt x="2794220" y="256679"/>
                    <a:pt x="2784520" y="254523"/>
                  </a:cubicBezTo>
                  <a:cubicBezTo>
                    <a:pt x="2765861" y="250377"/>
                    <a:pt x="2746375" y="250213"/>
                    <a:pt x="2727959" y="245097"/>
                  </a:cubicBezTo>
                  <a:cubicBezTo>
                    <a:pt x="2689662" y="234459"/>
                    <a:pt x="2651742" y="222150"/>
                    <a:pt x="2614838" y="207389"/>
                  </a:cubicBezTo>
                  <a:cubicBezTo>
                    <a:pt x="2599127" y="201105"/>
                    <a:pt x="2582839" y="196103"/>
                    <a:pt x="2567704" y="188536"/>
                  </a:cubicBezTo>
                  <a:cubicBezTo>
                    <a:pt x="2557570" y="183469"/>
                    <a:pt x="2549776" y="174283"/>
                    <a:pt x="2539423" y="169682"/>
                  </a:cubicBezTo>
                  <a:cubicBezTo>
                    <a:pt x="2521262" y="161611"/>
                    <a:pt x="2501539" y="157621"/>
                    <a:pt x="2482862" y="150829"/>
                  </a:cubicBezTo>
                  <a:cubicBezTo>
                    <a:pt x="2404759" y="122428"/>
                    <a:pt x="2466645" y="139705"/>
                    <a:pt x="2398021" y="122548"/>
                  </a:cubicBezTo>
                  <a:cubicBezTo>
                    <a:pt x="2318875" y="63189"/>
                    <a:pt x="2404908" y="119240"/>
                    <a:pt x="2313180" y="84841"/>
                  </a:cubicBezTo>
                  <a:cubicBezTo>
                    <a:pt x="2302572" y="80863"/>
                    <a:pt x="2295214" y="70675"/>
                    <a:pt x="2284900" y="65987"/>
                  </a:cubicBezTo>
                  <a:cubicBezTo>
                    <a:pt x="2260459" y="54877"/>
                    <a:pt x="2235619" y="43856"/>
                    <a:pt x="2209485" y="37707"/>
                  </a:cubicBezTo>
                  <a:cubicBezTo>
                    <a:pt x="2181787" y="31190"/>
                    <a:pt x="2152924" y="31422"/>
                    <a:pt x="2124644" y="28280"/>
                  </a:cubicBezTo>
                  <a:cubicBezTo>
                    <a:pt x="1949306" y="-15556"/>
                    <a:pt x="2136872" y="28393"/>
                    <a:pt x="1672157" y="9426"/>
                  </a:cubicBezTo>
                  <a:cubicBezTo>
                    <a:pt x="1656148" y="8773"/>
                    <a:pt x="1640734" y="3142"/>
                    <a:pt x="1625023" y="0"/>
                  </a:cubicBezTo>
                  <a:lnTo>
                    <a:pt x="1285658" y="9426"/>
                  </a:lnTo>
                  <a:lnTo>
                    <a:pt x="418392" y="18853"/>
                  </a:lnTo>
                  <a:cubicBezTo>
                    <a:pt x="361904" y="20006"/>
                    <a:pt x="374831" y="27387"/>
                    <a:pt x="333551" y="37707"/>
                  </a:cubicBezTo>
                  <a:cubicBezTo>
                    <a:pt x="318007" y="41593"/>
                    <a:pt x="302128" y="43992"/>
                    <a:pt x="286417" y="47134"/>
                  </a:cubicBezTo>
                  <a:cubicBezTo>
                    <a:pt x="258017" y="66067"/>
                    <a:pt x="253916" y="70490"/>
                    <a:pt x="220430" y="84841"/>
                  </a:cubicBezTo>
                  <a:cubicBezTo>
                    <a:pt x="123315" y="126462"/>
                    <a:pt x="279527" y="50580"/>
                    <a:pt x="154442" y="113121"/>
                  </a:cubicBezTo>
                  <a:cubicBezTo>
                    <a:pt x="129304" y="147686"/>
                    <a:pt x="92541" y="176269"/>
                    <a:pt x="79027" y="216816"/>
                  </a:cubicBezTo>
                  <a:cubicBezTo>
                    <a:pt x="61591" y="269131"/>
                    <a:pt x="74531" y="236469"/>
                    <a:pt x="31893" y="311084"/>
                  </a:cubicBezTo>
                  <a:cubicBezTo>
                    <a:pt x="28751" y="323653"/>
                    <a:pt x="26026" y="336334"/>
                    <a:pt x="22467" y="348791"/>
                  </a:cubicBezTo>
                  <a:cubicBezTo>
                    <a:pt x="19737" y="358346"/>
                    <a:pt x="14989" y="367328"/>
                    <a:pt x="13040" y="377072"/>
                  </a:cubicBezTo>
                  <a:cubicBezTo>
                    <a:pt x="8682" y="398859"/>
                    <a:pt x="6755" y="421063"/>
                    <a:pt x="3613" y="443059"/>
                  </a:cubicBezTo>
                  <a:cubicBezTo>
                    <a:pt x="5761" y="544012"/>
                    <a:pt x="-17456" y="814689"/>
                    <a:pt x="31893" y="970960"/>
                  </a:cubicBezTo>
                  <a:cubicBezTo>
                    <a:pt x="42084" y="1003233"/>
                    <a:pt x="54466" y="1034958"/>
                    <a:pt x="69601" y="1065229"/>
                  </a:cubicBezTo>
                  <a:cubicBezTo>
                    <a:pt x="75885" y="1077798"/>
                    <a:pt x="80286" y="1091501"/>
                    <a:pt x="88454" y="1102936"/>
                  </a:cubicBezTo>
                  <a:cubicBezTo>
                    <a:pt x="181639" y="1233395"/>
                    <a:pt x="132470" y="1158894"/>
                    <a:pt x="201576" y="1234911"/>
                  </a:cubicBezTo>
                  <a:cubicBezTo>
                    <a:pt x="213876" y="1248441"/>
                    <a:pt x="262012" y="1309211"/>
                    <a:pt x="286417" y="1329179"/>
                  </a:cubicBezTo>
                  <a:cubicBezTo>
                    <a:pt x="310737" y="1349077"/>
                    <a:pt x="333726" y="1371687"/>
                    <a:pt x="361832" y="1385740"/>
                  </a:cubicBezTo>
                  <a:cubicBezTo>
                    <a:pt x="385008" y="1397328"/>
                    <a:pt x="437246" y="1404593"/>
                    <a:pt x="437246" y="1404593"/>
                  </a:cubicBezTo>
                  <a:cubicBezTo>
                    <a:pt x="465526" y="1420304"/>
                    <a:pt x="492351" y="1438983"/>
                    <a:pt x="522087" y="1451727"/>
                  </a:cubicBezTo>
                  <a:cubicBezTo>
                    <a:pt x="536814" y="1458039"/>
                    <a:pt x="554021" y="1456087"/>
                    <a:pt x="569221" y="1461154"/>
                  </a:cubicBezTo>
                  <a:cubicBezTo>
                    <a:pt x="591924" y="1468722"/>
                    <a:pt x="611848" y="1484244"/>
                    <a:pt x="635209" y="1489435"/>
                  </a:cubicBezTo>
                  <a:cubicBezTo>
                    <a:pt x="697244" y="1503221"/>
                    <a:pt x="760936" y="1508052"/>
                    <a:pt x="823745" y="1517715"/>
                  </a:cubicBezTo>
                  <a:cubicBezTo>
                    <a:pt x="944912" y="1536356"/>
                    <a:pt x="821915" y="1523493"/>
                    <a:pt x="1031135" y="1536569"/>
                  </a:cubicBezTo>
                  <a:cubicBezTo>
                    <a:pt x="1081411" y="1542853"/>
                    <a:pt x="1131548" y="1550380"/>
                    <a:pt x="1181964" y="1555422"/>
                  </a:cubicBezTo>
                  <a:cubicBezTo>
                    <a:pt x="1213387" y="1558564"/>
                    <a:pt x="1244942" y="1560582"/>
                    <a:pt x="1276232" y="1564849"/>
                  </a:cubicBezTo>
                  <a:cubicBezTo>
                    <a:pt x="1314109" y="1570014"/>
                    <a:pt x="1351293" y="1580135"/>
                    <a:pt x="1389353" y="1583703"/>
                  </a:cubicBezTo>
                  <a:cubicBezTo>
                    <a:pt x="1452002" y="1589576"/>
                    <a:pt x="1515141" y="1588424"/>
                    <a:pt x="1577889" y="1593130"/>
                  </a:cubicBezTo>
                  <a:cubicBezTo>
                    <a:pt x="1640871" y="1597854"/>
                    <a:pt x="1703626" y="1605255"/>
                    <a:pt x="1766425" y="1611983"/>
                  </a:cubicBezTo>
                  <a:cubicBezTo>
                    <a:pt x="1791615" y="1614682"/>
                    <a:pt x="1816892" y="1617007"/>
                    <a:pt x="1841840" y="1621410"/>
                  </a:cubicBezTo>
                  <a:cubicBezTo>
                    <a:pt x="1870369" y="1626445"/>
                    <a:pt x="1897817" y="1637790"/>
                    <a:pt x="1926681" y="1640264"/>
                  </a:cubicBezTo>
                  <a:cubicBezTo>
                    <a:pt x="2008142" y="1647246"/>
                    <a:pt x="2090079" y="1646548"/>
                    <a:pt x="2171778" y="1649690"/>
                  </a:cubicBezTo>
                  <a:cubicBezTo>
                    <a:pt x="2408001" y="1686033"/>
                    <a:pt x="2248013" y="1666627"/>
                    <a:pt x="2633691" y="1677971"/>
                  </a:cubicBezTo>
                  <a:lnTo>
                    <a:pt x="2935349" y="1687398"/>
                  </a:lnTo>
                  <a:cubicBezTo>
                    <a:pt x="3225966" y="1655106"/>
                    <a:pt x="3018109" y="1674193"/>
                    <a:pt x="3651786" y="1696824"/>
                  </a:cubicBezTo>
                  <a:cubicBezTo>
                    <a:pt x="3705263" y="1698734"/>
                    <a:pt x="3758552" y="1704744"/>
                    <a:pt x="3812042" y="1706251"/>
                  </a:cubicBezTo>
                  <a:lnTo>
                    <a:pt x="4321089" y="1715678"/>
                  </a:lnTo>
                  <a:cubicBezTo>
                    <a:pt x="4801500" y="1739699"/>
                    <a:pt x="4201455" y="1707133"/>
                    <a:pt x="4717015" y="1743958"/>
                  </a:cubicBezTo>
                  <a:cubicBezTo>
                    <a:pt x="4827610" y="1751858"/>
                    <a:pt x="5074745" y="1759428"/>
                    <a:pt x="5169502" y="1762812"/>
                  </a:cubicBezTo>
                  <a:cubicBezTo>
                    <a:pt x="5204067" y="1769097"/>
                    <a:pt x="5238804" y="1774501"/>
                    <a:pt x="5273197" y="1781666"/>
                  </a:cubicBezTo>
                  <a:cubicBezTo>
                    <a:pt x="5314239" y="1790216"/>
                    <a:pt x="5353937" y="1806849"/>
                    <a:pt x="5395745" y="1809946"/>
                  </a:cubicBezTo>
                  <a:cubicBezTo>
                    <a:pt x="5524264" y="1819466"/>
                    <a:pt x="5653411" y="1816231"/>
                    <a:pt x="5782244" y="1819373"/>
                  </a:cubicBezTo>
                  <a:cubicBezTo>
                    <a:pt x="6058134" y="1840596"/>
                    <a:pt x="5720022" y="1816098"/>
                    <a:pt x="6140462" y="1838226"/>
                  </a:cubicBezTo>
                  <a:cubicBezTo>
                    <a:pt x="6181376" y="1840379"/>
                    <a:pt x="6222161" y="1844511"/>
                    <a:pt x="6263011" y="1847653"/>
                  </a:cubicBezTo>
                  <a:cubicBezTo>
                    <a:pt x="6516526" y="1801561"/>
                    <a:pt x="6353455" y="1823423"/>
                    <a:pt x="6838046" y="1847653"/>
                  </a:cubicBezTo>
                  <a:cubicBezTo>
                    <a:pt x="6900112" y="1850756"/>
                    <a:pt x="7072832" y="1857703"/>
                    <a:pt x="7149131" y="1866507"/>
                  </a:cubicBezTo>
                  <a:cubicBezTo>
                    <a:pt x="7190189" y="1871244"/>
                    <a:pt x="7230554" y="1881248"/>
                    <a:pt x="7271679" y="1885360"/>
                  </a:cubicBezTo>
                  <a:cubicBezTo>
                    <a:pt x="7324924" y="1890684"/>
                    <a:pt x="7378619" y="1890217"/>
                    <a:pt x="7431935" y="1894787"/>
                  </a:cubicBezTo>
                  <a:cubicBezTo>
                    <a:pt x="7488636" y="1899647"/>
                    <a:pt x="7545122" y="1906793"/>
                    <a:pt x="7601617" y="1913641"/>
                  </a:cubicBezTo>
                  <a:cubicBezTo>
                    <a:pt x="7648823" y="1919363"/>
                    <a:pt x="7695613" y="1928776"/>
                    <a:pt x="7743019" y="1932494"/>
                  </a:cubicBezTo>
                  <a:cubicBezTo>
                    <a:pt x="8051383" y="1956679"/>
                    <a:pt x="8249207" y="1954556"/>
                    <a:pt x="8572578" y="1960775"/>
                  </a:cubicBezTo>
                  <a:lnTo>
                    <a:pt x="9373856" y="1998482"/>
                  </a:lnTo>
                  <a:cubicBezTo>
                    <a:pt x="9398994" y="2001624"/>
                    <a:pt x="9423983" y="2006376"/>
                    <a:pt x="9449271" y="2007909"/>
                  </a:cubicBezTo>
                  <a:cubicBezTo>
                    <a:pt x="9727122" y="2024749"/>
                    <a:pt x="9757006" y="2015620"/>
                    <a:pt x="10080867" y="2007909"/>
                  </a:cubicBezTo>
                  <a:cubicBezTo>
                    <a:pt x="10096578" y="2001624"/>
                    <a:pt x="10115354" y="2000297"/>
                    <a:pt x="10128001" y="1989055"/>
                  </a:cubicBezTo>
                  <a:cubicBezTo>
                    <a:pt x="10144937" y="1974001"/>
                    <a:pt x="10157293" y="1953533"/>
                    <a:pt x="10165708" y="1932494"/>
                  </a:cubicBezTo>
                  <a:cubicBezTo>
                    <a:pt x="10196534" y="1855428"/>
                    <a:pt x="10175212" y="1913382"/>
                    <a:pt x="10203415" y="1819373"/>
                  </a:cubicBezTo>
                  <a:cubicBezTo>
                    <a:pt x="10206270" y="1809855"/>
                    <a:pt x="10209353" y="1800396"/>
                    <a:pt x="10212842" y="1791092"/>
                  </a:cubicBezTo>
                  <a:cubicBezTo>
                    <a:pt x="10218783" y="1775248"/>
                    <a:pt x="10226833" y="1760166"/>
                    <a:pt x="10231695" y="1743958"/>
                  </a:cubicBezTo>
                  <a:cubicBezTo>
                    <a:pt x="10236299" y="1728611"/>
                    <a:pt x="10236055" y="1712024"/>
                    <a:pt x="10241122" y="1696824"/>
                  </a:cubicBezTo>
                  <a:cubicBezTo>
                    <a:pt x="10245566" y="1683493"/>
                    <a:pt x="10255173" y="1672324"/>
                    <a:pt x="10259976" y="1659117"/>
                  </a:cubicBezTo>
                  <a:cubicBezTo>
                    <a:pt x="10267794" y="1637618"/>
                    <a:pt x="10272545" y="1615126"/>
                    <a:pt x="10278830" y="1593130"/>
                  </a:cubicBezTo>
                  <a:cubicBezTo>
                    <a:pt x="10281972" y="1571134"/>
                    <a:pt x="10283899" y="1548930"/>
                    <a:pt x="10288256" y="1527142"/>
                  </a:cubicBezTo>
                  <a:cubicBezTo>
                    <a:pt x="10290205" y="1517398"/>
                    <a:pt x="10296370" y="1508711"/>
                    <a:pt x="10297683" y="1498861"/>
                  </a:cubicBezTo>
                  <a:cubicBezTo>
                    <a:pt x="10302684" y="1461355"/>
                    <a:pt x="10303968" y="1423447"/>
                    <a:pt x="10307110" y="1385740"/>
                  </a:cubicBezTo>
                  <a:cubicBezTo>
                    <a:pt x="10303968" y="1376313"/>
                    <a:pt x="10297683" y="1367396"/>
                    <a:pt x="10297683" y="1357459"/>
                  </a:cubicBezTo>
                  <a:cubicBezTo>
                    <a:pt x="10297683" y="1320334"/>
                    <a:pt x="10312363" y="1246283"/>
                    <a:pt x="10316537" y="1206631"/>
                  </a:cubicBezTo>
                  <a:cubicBezTo>
                    <a:pt x="10320498" y="1169001"/>
                    <a:pt x="10323447" y="1131263"/>
                    <a:pt x="10325964" y="1093509"/>
                  </a:cubicBezTo>
                  <a:cubicBezTo>
                    <a:pt x="10335739" y="946885"/>
                    <a:pt x="10335390" y="977220"/>
                    <a:pt x="10335390" y="9049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10" name="TextBox 9">
              <a:extLst>
                <a:ext uri="{FF2B5EF4-FFF2-40B4-BE49-F238E27FC236}">
                  <a16:creationId xmlns:a16="http://schemas.microsoft.com/office/drawing/2014/main" id="{094A2166-4318-B846-B51D-EF0B9B89B947}"/>
                </a:ext>
              </a:extLst>
            </p:cNvPr>
            <p:cNvSpPr txBox="1"/>
            <p:nvPr/>
          </p:nvSpPr>
          <p:spPr>
            <a:xfrm>
              <a:off x="6541477" y="6221769"/>
              <a:ext cx="15574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BLAST specific</a:t>
              </a:r>
            </a:p>
          </p:txBody>
        </p:sp>
      </p:grpSp>
    </p:spTree>
    <p:extLst>
      <p:ext uri="{BB962C8B-B14F-4D97-AF65-F5344CB8AC3E}">
        <p14:creationId xmlns:p14="http://schemas.microsoft.com/office/powerpoint/2010/main" val="281006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9245-D9D2-2845-9D02-5F1C542F641D}"/>
              </a:ext>
            </a:extLst>
          </p:cNvPr>
          <p:cNvSpPr>
            <a:spLocks noGrp="1"/>
          </p:cNvSpPr>
          <p:nvPr>
            <p:ph type="title"/>
          </p:nvPr>
        </p:nvSpPr>
        <p:spPr/>
        <p:txBody>
          <a:bodyPr/>
          <a:lstStyle/>
          <a:p>
            <a:r>
              <a:rPr lang="en-US" dirty="0"/>
              <a:t>BLAST part of config file</a:t>
            </a:r>
          </a:p>
        </p:txBody>
      </p:sp>
      <p:pic>
        <p:nvPicPr>
          <p:cNvPr id="10" name="Content Placeholder 9" descr="BLAST portion of configuraiton file">
            <a:extLst>
              <a:ext uri="{FF2B5EF4-FFF2-40B4-BE49-F238E27FC236}">
                <a16:creationId xmlns:a16="http://schemas.microsoft.com/office/drawing/2014/main" id="{B9DCD070-73B4-6E46-AA0E-F3F433426C22}"/>
              </a:ext>
            </a:extLst>
          </p:cNvPr>
          <p:cNvPicPr>
            <a:picLocks noGrp="1" noChangeAspect="1"/>
          </p:cNvPicPr>
          <p:nvPr>
            <p:ph sz="quarter" idx="10"/>
          </p:nvPr>
        </p:nvPicPr>
        <p:blipFill>
          <a:blip r:embed="rId2"/>
          <a:stretch>
            <a:fillRect/>
          </a:stretch>
        </p:blipFill>
        <p:spPr>
          <a:xfrm>
            <a:off x="838200" y="3081937"/>
            <a:ext cx="10515600" cy="1608525"/>
          </a:xfrm>
          <a:ln>
            <a:solidFill>
              <a:schemeClr val="accent1"/>
            </a:solidFill>
          </a:ln>
        </p:spPr>
      </p:pic>
      <p:pic>
        <p:nvPicPr>
          <p:cNvPr id="23" name="Picture 22" descr="Example BLAST command-line">
            <a:extLst>
              <a:ext uri="{FF2B5EF4-FFF2-40B4-BE49-F238E27FC236}">
                <a16:creationId xmlns:a16="http://schemas.microsoft.com/office/drawing/2014/main" id="{3F82FF4B-0F99-374E-B0B7-6E0571988503}"/>
              </a:ext>
            </a:extLst>
          </p:cNvPr>
          <p:cNvPicPr>
            <a:picLocks noChangeAspect="1"/>
          </p:cNvPicPr>
          <p:nvPr/>
        </p:nvPicPr>
        <p:blipFill>
          <a:blip r:embed="rId3"/>
          <a:stretch>
            <a:fillRect/>
          </a:stretch>
        </p:blipFill>
        <p:spPr>
          <a:xfrm>
            <a:off x="838200" y="2316614"/>
            <a:ext cx="10147300" cy="952500"/>
          </a:xfrm>
          <a:prstGeom prst="rect">
            <a:avLst/>
          </a:prstGeom>
          <a:ln>
            <a:solidFill>
              <a:schemeClr val="accent1"/>
            </a:solidFill>
          </a:ln>
        </p:spPr>
      </p:pic>
      <p:cxnSp>
        <p:nvCxnSpPr>
          <p:cNvPr id="25" name="Straight Connector 24" descr="Crosses out numbr of threads and outpuf file name in BLAST command line since they are not relevant to this part of the configuration file.">
            <a:extLst>
              <a:ext uri="{FF2B5EF4-FFF2-40B4-BE49-F238E27FC236}">
                <a16:creationId xmlns:a16="http://schemas.microsoft.com/office/drawing/2014/main" id="{13E00AE1-1FBD-144B-B4A3-20D90EF6142B}"/>
              </a:ext>
            </a:extLst>
          </p:cNvPr>
          <p:cNvCxnSpPr/>
          <p:nvPr/>
        </p:nvCxnSpPr>
        <p:spPr>
          <a:xfrm>
            <a:off x="1195754" y="3084844"/>
            <a:ext cx="447151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Arrow Connector 26" descr="Show mappng of program name in command-line to program name in configuration file.">
            <a:extLst>
              <a:ext uri="{FF2B5EF4-FFF2-40B4-BE49-F238E27FC236}">
                <a16:creationId xmlns:a16="http://schemas.microsoft.com/office/drawing/2014/main" id="{0210ECC7-EA9F-CC4E-A3D1-29E00BB5E87E}"/>
              </a:ext>
            </a:extLst>
          </p:cNvPr>
          <p:cNvCxnSpPr/>
          <p:nvPr/>
        </p:nvCxnSpPr>
        <p:spPr>
          <a:xfrm>
            <a:off x="1065125" y="2652765"/>
            <a:ext cx="1125416" cy="186899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descr="Shows mapping of databases name in BLAST command-line to configuration file.">
            <a:extLst>
              <a:ext uri="{FF2B5EF4-FFF2-40B4-BE49-F238E27FC236}">
                <a16:creationId xmlns:a16="http://schemas.microsoft.com/office/drawing/2014/main" id="{CE17DB1B-A811-0E42-BE99-3ABC0BF958F5}"/>
              </a:ext>
            </a:extLst>
          </p:cNvPr>
          <p:cNvCxnSpPr>
            <a:cxnSpLocks/>
          </p:cNvCxnSpPr>
          <p:nvPr/>
        </p:nvCxnSpPr>
        <p:spPr>
          <a:xfrm flipH="1">
            <a:off x="2823587" y="2708426"/>
            <a:ext cx="2280975" cy="21481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descr="Shows mapping of query file in BLAST command-line to configuration file.">
            <a:extLst>
              <a:ext uri="{FF2B5EF4-FFF2-40B4-BE49-F238E27FC236}">
                <a16:creationId xmlns:a16="http://schemas.microsoft.com/office/drawing/2014/main" id="{4C08ED51-ED03-D043-89E9-172E670198E8}"/>
              </a:ext>
            </a:extLst>
          </p:cNvPr>
          <p:cNvCxnSpPr>
            <a:cxnSpLocks/>
          </p:cNvCxnSpPr>
          <p:nvPr/>
        </p:nvCxnSpPr>
        <p:spPr>
          <a:xfrm flipH="1">
            <a:off x="7837714" y="2708426"/>
            <a:ext cx="488671" cy="22123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6" name="Group 15" descr="formatng optiosn for BLAST">
            <a:extLst>
              <a:ext uri="{FF2B5EF4-FFF2-40B4-BE49-F238E27FC236}">
                <a16:creationId xmlns:a16="http://schemas.microsoft.com/office/drawing/2014/main" id="{C0EAC664-DCBA-1B46-87BB-5FB5E619CDC8}"/>
              </a:ext>
            </a:extLst>
          </p:cNvPr>
          <p:cNvGrpSpPr/>
          <p:nvPr/>
        </p:nvGrpSpPr>
        <p:grpSpPr>
          <a:xfrm>
            <a:off x="4029136" y="5225886"/>
            <a:ext cx="5063612" cy="1055821"/>
            <a:chOff x="1956620" y="5456900"/>
            <a:chExt cx="5063612" cy="1055821"/>
          </a:xfrm>
        </p:grpSpPr>
        <p:sp>
          <p:nvSpPr>
            <p:cNvPr id="11" name="Freeform 10">
              <a:extLst>
                <a:ext uri="{FF2B5EF4-FFF2-40B4-BE49-F238E27FC236}">
                  <a16:creationId xmlns:a16="http://schemas.microsoft.com/office/drawing/2014/main" id="{B387B578-BE04-EA46-AEB4-54DD30688B7A}"/>
                </a:ext>
              </a:extLst>
            </p:cNvPr>
            <p:cNvSpPr/>
            <p:nvPr/>
          </p:nvSpPr>
          <p:spPr>
            <a:xfrm>
              <a:off x="1956620" y="5456900"/>
              <a:ext cx="5063612" cy="686489"/>
            </a:xfrm>
            <a:custGeom>
              <a:avLst/>
              <a:gdLst>
                <a:gd name="connsiteX0" fmla="*/ 3893574 w 3952568"/>
                <a:gd name="connsiteY0" fmla="*/ 39708 h 590315"/>
                <a:gd name="connsiteX1" fmla="*/ 3893574 w 3952568"/>
                <a:gd name="connsiteY1" fmla="*/ 39708 h 590315"/>
                <a:gd name="connsiteX2" fmla="*/ 3205316 w 3952568"/>
                <a:gd name="connsiteY2" fmla="*/ 29876 h 590315"/>
                <a:gd name="connsiteX3" fmla="*/ 3156155 w 3952568"/>
                <a:gd name="connsiteY3" fmla="*/ 20044 h 590315"/>
                <a:gd name="connsiteX4" fmla="*/ 2949677 w 3952568"/>
                <a:gd name="connsiteY4" fmla="*/ 10211 h 590315"/>
                <a:gd name="connsiteX5" fmla="*/ 2871019 w 3952568"/>
                <a:gd name="connsiteY5" fmla="*/ 10211 h 590315"/>
                <a:gd name="connsiteX6" fmla="*/ 2723536 w 3952568"/>
                <a:gd name="connsiteY6" fmla="*/ 20044 h 590315"/>
                <a:gd name="connsiteX7" fmla="*/ 2674374 w 3952568"/>
                <a:gd name="connsiteY7" fmla="*/ 29876 h 590315"/>
                <a:gd name="connsiteX8" fmla="*/ 2635045 w 3952568"/>
                <a:gd name="connsiteY8" fmla="*/ 39708 h 590315"/>
                <a:gd name="connsiteX9" fmla="*/ 2526890 w 3952568"/>
                <a:gd name="connsiteY9" fmla="*/ 49540 h 590315"/>
                <a:gd name="connsiteX10" fmla="*/ 2467897 w 3952568"/>
                <a:gd name="connsiteY10" fmla="*/ 69205 h 590315"/>
                <a:gd name="connsiteX11" fmla="*/ 2359742 w 3952568"/>
                <a:gd name="connsiteY11" fmla="*/ 98702 h 590315"/>
                <a:gd name="connsiteX12" fmla="*/ 2330245 w 3952568"/>
                <a:gd name="connsiteY12" fmla="*/ 118366 h 590315"/>
                <a:gd name="connsiteX13" fmla="*/ 2261419 w 3952568"/>
                <a:gd name="connsiteY13" fmla="*/ 157695 h 590315"/>
                <a:gd name="connsiteX14" fmla="*/ 1514168 w 3952568"/>
                <a:gd name="connsiteY14" fmla="*/ 138031 h 590315"/>
                <a:gd name="connsiteX15" fmla="*/ 1386348 w 3952568"/>
                <a:gd name="connsiteY15" fmla="*/ 128199 h 590315"/>
                <a:gd name="connsiteX16" fmla="*/ 1081548 w 3952568"/>
                <a:gd name="connsiteY16" fmla="*/ 98702 h 590315"/>
                <a:gd name="connsiteX17" fmla="*/ 560439 w 3952568"/>
                <a:gd name="connsiteY17" fmla="*/ 79037 h 590315"/>
                <a:gd name="connsiteX18" fmla="*/ 294968 w 3952568"/>
                <a:gd name="connsiteY18" fmla="*/ 88870 h 590315"/>
                <a:gd name="connsiteX19" fmla="*/ 255639 w 3952568"/>
                <a:gd name="connsiteY19" fmla="*/ 98702 h 590315"/>
                <a:gd name="connsiteX20" fmla="*/ 167148 w 3952568"/>
                <a:gd name="connsiteY20" fmla="*/ 108534 h 590315"/>
                <a:gd name="connsiteX21" fmla="*/ 98323 w 3952568"/>
                <a:gd name="connsiteY21" fmla="*/ 118366 h 590315"/>
                <a:gd name="connsiteX22" fmla="*/ 9832 w 3952568"/>
                <a:gd name="connsiteY22" fmla="*/ 167528 h 590315"/>
                <a:gd name="connsiteX23" fmla="*/ 0 w 3952568"/>
                <a:gd name="connsiteY23" fmla="*/ 197024 h 590315"/>
                <a:gd name="connsiteX24" fmla="*/ 19665 w 3952568"/>
                <a:gd name="connsiteY24" fmla="*/ 265850 h 590315"/>
                <a:gd name="connsiteX25" fmla="*/ 29497 w 3952568"/>
                <a:gd name="connsiteY25" fmla="*/ 305179 h 590315"/>
                <a:gd name="connsiteX26" fmla="*/ 78658 w 3952568"/>
                <a:gd name="connsiteY26" fmla="*/ 374005 h 590315"/>
                <a:gd name="connsiteX27" fmla="*/ 137652 w 3952568"/>
                <a:gd name="connsiteY27" fmla="*/ 393670 h 590315"/>
                <a:gd name="connsiteX28" fmla="*/ 206477 w 3952568"/>
                <a:gd name="connsiteY28" fmla="*/ 413334 h 590315"/>
                <a:gd name="connsiteX29" fmla="*/ 373626 w 3952568"/>
                <a:gd name="connsiteY29" fmla="*/ 432999 h 590315"/>
                <a:gd name="connsiteX30" fmla="*/ 452284 w 3952568"/>
                <a:gd name="connsiteY30" fmla="*/ 442831 h 590315"/>
                <a:gd name="connsiteX31" fmla="*/ 570271 w 3952568"/>
                <a:gd name="connsiteY31" fmla="*/ 462495 h 590315"/>
                <a:gd name="connsiteX32" fmla="*/ 658761 w 3952568"/>
                <a:gd name="connsiteY32" fmla="*/ 482160 h 590315"/>
                <a:gd name="connsiteX33" fmla="*/ 737419 w 3952568"/>
                <a:gd name="connsiteY33" fmla="*/ 491992 h 590315"/>
                <a:gd name="connsiteX34" fmla="*/ 776748 w 3952568"/>
                <a:gd name="connsiteY34" fmla="*/ 501824 h 590315"/>
                <a:gd name="connsiteX35" fmla="*/ 855407 w 3952568"/>
                <a:gd name="connsiteY35" fmla="*/ 511657 h 590315"/>
                <a:gd name="connsiteX36" fmla="*/ 894736 w 3952568"/>
                <a:gd name="connsiteY36" fmla="*/ 521489 h 590315"/>
                <a:gd name="connsiteX37" fmla="*/ 943897 w 3952568"/>
                <a:gd name="connsiteY37" fmla="*/ 531321 h 590315"/>
                <a:gd name="connsiteX38" fmla="*/ 1140542 w 3952568"/>
                <a:gd name="connsiteY38" fmla="*/ 521489 h 590315"/>
                <a:gd name="connsiteX39" fmla="*/ 1347019 w 3952568"/>
                <a:gd name="connsiteY39" fmla="*/ 521489 h 590315"/>
                <a:gd name="connsiteX40" fmla="*/ 1632155 w 3952568"/>
                <a:gd name="connsiteY40" fmla="*/ 531321 h 590315"/>
                <a:gd name="connsiteX41" fmla="*/ 1927123 w 3952568"/>
                <a:gd name="connsiteY41" fmla="*/ 550986 h 590315"/>
                <a:gd name="connsiteX42" fmla="*/ 2428568 w 3952568"/>
                <a:gd name="connsiteY42" fmla="*/ 560818 h 590315"/>
                <a:gd name="connsiteX43" fmla="*/ 2969342 w 3952568"/>
                <a:gd name="connsiteY43" fmla="*/ 580482 h 590315"/>
                <a:gd name="connsiteX44" fmla="*/ 3116826 w 3952568"/>
                <a:gd name="connsiteY44" fmla="*/ 590315 h 590315"/>
                <a:gd name="connsiteX45" fmla="*/ 3303639 w 3952568"/>
                <a:gd name="connsiteY45" fmla="*/ 590315 h 590315"/>
                <a:gd name="connsiteX46" fmla="*/ 3647768 w 3952568"/>
                <a:gd name="connsiteY46" fmla="*/ 580482 h 590315"/>
                <a:gd name="connsiteX47" fmla="*/ 3736258 w 3952568"/>
                <a:gd name="connsiteY47" fmla="*/ 570650 h 590315"/>
                <a:gd name="connsiteX48" fmla="*/ 3854245 w 3952568"/>
                <a:gd name="connsiteY48" fmla="*/ 550986 h 590315"/>
                <a:gd name="connsiteX49" fmla="*/ 3883742 w 3952568"/>
                <a:gd name="connsiteY49" fmla="*/ 541153 h 590315"/>
                <a:gd name="connsiteX50" fmla="*/ 3932903 w 3952568"/>
                <a:gd name="connsiteY50" fmla="*/ 491992 h 590315"/>
                <a:gd name="connsiteX51" fmla="*/ 3952568 w 3952568"/>
                <a:gd name="connsiteY51" fmla="*/ 432999 h 590315"/>
                <a:gd name="connsiteX52" fmla="*/ 3932903 w 3952568"/>
                <a:gd name="connsiteY52" fmla="*/ 118366 h 590315"/>
                <a:gd name="connsiteX53" fmla="*/ 3923071 w 3952568"/>
                <a:gd name="connsiteY53" fmla="*/ 59373 h 590315"/>
                <a:gd name="connsiteX54" fmla="*/ 3893574 w 3952568"/>
                <a:gd name="connsiteY54" fmla="*/ 39708 h 59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952568" h="590315">
                  <a:moveTo>
                    <a:pt x="3893574" y="39708"/>
                  </a:moveTo>
                  <a:lnTo>
                    <a:pt x="3893574" y="39708"/>
                  </a:lnTo>
                  <a:lnTo>
                    <a:pt x="3205316" y="29876"/>
                  </a:lnTo>
                  <a:cubicBezTo>
                    <a:pt x="3188610" y="29431"/>
                    <a:pt x="3172817" y="21326"/>
                    <a:pt x="3156155" y="20044"/>
                  </a:cubicBezTo>
                  <a:cubicBezTo>
                    <a:pt x="3087454" y="14759"/>
                    <a:pt x="3018503" y="13489"/>
                    <a:pt x="2949677" y="10211"/>
                  </a:cubicBezTo>
                  <a:cubicBezTo>
                    <a:pt x="2875876" y="-8239"/>
                    <a:pt x="2944820" y="2442"/>
                    <a:pt x="2871019" y="10211"/>
                  </a:cubicBezTo>
                  <a:cubicBezTo>
                    <a:pt x="2822020" y="15369"/>
                    <a:pt x="2772697" y="16766"/>
                    <a:pt x="2723536" y="20044"/>
                  </a:cubicBezTo>
                  <a:cubicBezTo>
                    <a:pt x="2707149" y="23321"/>
                    <a:pt x="2690688" y="26251"/>
                    <a:pt x="2674374" y="29876"/>
                  </a:cubicBezTo>
                  <a:cubicBezTo>
                    <a:pt x="2661183" y="32807"/>
                    <a:pt x="2648440" y="37922"/>
                    <a:pt x="2635045" y="39708"/>
                  </a:cubicBezTo>
                  <a:cubicBezTo>
                    <a:pt x="2599162" y="44492"/>
                    <a:pt x="2562942" y="46263"/>
                    <a:pt x="2526890" y="49540"/>
                  </a:cubicBezTo>
                  <a:cubicBezTo>
                    <a:pt x="2507226" y="56095"/>
                    <a:pt x="2488223" y="65140"/>
                    <a:pt x="2467897" y="69205"/>
                  </a:cubicBezTo>
                  <a:cubicBezTo>
                    <a:pt x="2441511" y="74482"/>
                    <a:pt x="2381130" y="84444"/>
                    <a:pt x="2359742" y="98702"/>
                  </a:cubicBezTo>
                  <a:lnTo>
                    <a:pt x="2330245" y="118366"/>
                  </a:lnTo>
                  <a:cubicBezTo>
                    <a:pt x="2307038" y="153177"/>
                    <a:pt x="2314069" y="157695"/>
                    <a:pt x="2261419" y="157695"/>
                  </a:cubicBezTo>
                  <a:cubicBezTo>
                    <a:pt x="2114823" y="157695"/>
                    <a:pt x="1688600" y="143482"/>
                    <a:pt x="1514168" y="138031"/>
                  </a:cubicBezTo>
                  <a:cubicBezTo>
                    <a:pt x="1471561" y="134754"/>
                    <a:pt x="1428846" y="132673"/>
                    <a:pt x="1386348" y="128199"/>
                  </a:cubicBezTo>
                  <a:cubicBezTo>
                    <a:pt x="1174236" y="105871"/>
                    <a:pt x="1644257" y="115753"/>
                    <a:pt x="1081548" y="98702"/>
                  </a:cubicBezTo>
                  <a:cubicBezTo>
                    <a:pt x="691484" y="86882"/>
                    <a:pt x="865153" y="94274"/>
                    <a:pt x="560439" y="79037"/>
                  </a:cubicBezTo>
                  <a:cubicBezTo>
                    <a:pt x="471949" y="82315"/>
                    <a:pt x="383335" y="83169"/>
                    <a:pt x="294968" y="88870"/>
                  </a:cubicBezTo>
                  <a:cubicBezTo>
                    <a:pt x="281483" y="89740"/>
                    <a:pt x="268995" y="96647"/>
                    <a:pt x="255639" y="98702"/>
                  </a:cubicBezTo>
                  <a:cubicBezTo>
                    <a:pt x="226306" y="103215"/>
                    <a:pt x="196597" y="104853"/>
                    <a:pt x="167148" y="108534"/>
                  </a:cubicBezTo>
                  <a:cubicBezTo>
                    <a:pt x="144152" y="111408"/>
                    <a:pt x="121265" y="115089"/>
                    <a:pt x="98323" y="118366"/>
                  </a:cubicBezTo>
                  <a:cubicBezTo>
                    <a:pt x="26138" y="142428"/>
                    <a:pt x="53986" y="123374"/>
                    <a:pt x="9832" y="167528"/>
                  </a:cubicBezTo>
                  <a:cubicBezTo>
                    <a:pt x="6555" y="177360"/>
                    <a:pt x="0" y="186660"/>
                    <a:pt x="0" y="197024"/>
                  </a:cubicBezTo>
                  <a:cubicBezTo>
                    <a:pt x="0" y="212398"/>
                    <a:pt x="15027" y="249619"/>
                    <a:pt x="19665" y="265850"/>
                  </a:cubicBezTo>
                  <a:cubicBezTo>
                    <a:pt x="23377" y="278843"/>
                    <a:pt x="24752" y="292526"/>
                    <a:pt x="29497" y="305179"/>
                  </a:cubicBezTo>
                  <a:cubicBezTo>
                    <a:pt x="38361" y="328816"/>
                    <a:pt x="54942" y="360830"/>
                    <a:pt x="78658" y="374005"/>
                  </a:cubicBezTo>
                  <a:cubicBezTo>
                    <a:pt x="96778" y="384072"/>
                    <a:pt x="117987" y="387115"/>
                    <a:pt x="137652" y="393670"/>
                  </a:cubicBezTo>
                  <a:cubicBezTo>
                    <a:pt x="165765" y="403041"/>
                    <a:pt x="175612" y="407161"/>
                    <a:pt x="206477" y="413334"/>
                  </a:cubicBezTo>
                  <a:cubicBezTo>
                    <a:pt x="278534" y="427745"/>
                    <a:pt x="286736" y="423852"/>
                    <a:pt x="373626" y="432999"/>
                  </a:cubicBezTo>
                  <a:cubicBezTo>
                    <a:pt x="399904" y="435765"/>
                    <a:pt x="426153" y="438911"/>
                    <a:pt x="452284" y="442831"/>
                  </a:cubicBezTo>
                  <a:cubicBezTo>
                    <a:pt x="491714" y="448745"/>
                    <a:pt x="531590" y="452824"/>
                    <a:pt x="570271" y="462495"/>
                  </a:cubicBezTo>
                  <a:cubicBezTo>
                    <a:pt x="601594" y="470326"/>
                    <a:pt x="626300" y="477166"/>
                    <a:pt x="658761" y="482160"/>
                  </a:cubicBezTo>
                  <a:cubicBezTo>
                    <a:pt x="684877" y="486178"/>
                    <a:pt x="711355" y="487648"/>
                    <a:pt x="737419" y="491992"/>
                  </a:cubicBezTo>
                  <a:cubicBezTo>
                    <a:pt x="750748" y="494213"/>
                    <a:pt x="763419" y="499602"/>
                    <a:pt x="776748" y="501824"/>
                  </a:cubicBezTo>
                  <a:cubicBezTo>
                    <a:pt x="802812" y="506168"/>
                    <a:pt x="829343" y="507313"/>
                    <a:pt x="855407" y="511657"/>
                  </a:cubicBezTo>
                  <a:cubicBezTo>
                    <a:pt x="868736" y="513879"/>
                    <a:pt x="881545" y="518558"/>
                    <a:pt x="894736" y="521489"/>
                  </a:cubicBezTo>
                  <a:cubicBezTo>
                    <a:pt x="911050" y="525114"/>
                    <a:pt x="927510" y="528044"/>
                    <a:pt x="943897" y="531321"/>
                  </a:cubicBezTo>
                  <a:cubicBezTo>
                    <a:pt x="1009445" y="528044"/>
                    <a:pt x="1074912" y="521489"/>
                    <a:pt x="1140542" y="521489"/>
                  </a:cubicBezTo>
                  <a:cubicBezTo>
                    <a:pt x="1389577" y="521489"/>
                    <a:pt x="1167296" y="543954"/>
                    <a:pt x="1347019" y="521489"/>
                  </a:cubicBezTo>
                  <a:lnTo>
                    <a:pt x="1632155" y="531321"/>
                  </a:lnTo>
                  <a:cubicBezTo>
                    <a:pt x="2031869" y="551819"/>
                    <a:pt x="1227157" y="531268"/>
                    <a:pt x="1927123" y="550986"/>
                  </a:cubicBezTo>
                  <a:lnTo>
                    <a:pt x="2428568" y="560818"/>
                  </a:lnTo>
                  <a:cubicBezTo>
                    <a:pt x="2703433" y="585805"/>
                    <a:pt x="2408653" y="561475"/>
                    <a:pt x="2969342" y="580482"/>
                  </a:cubicBezTo>
                  <a:cubicBezTo>
                    <a:pt x="3018584" y="582151"/>
                    <a:pt x="3067665" y="587037"/>
                    <a:pt x="3116826" y="590315"/>
                  </a:cubicBezTo>
                  <a:cubicBezTo>
                    <a:pt x="3394165" y="562579"/>
                    <a:pt x="3047717" y="590315"/>
                    <a:pt x="3303639" y="590315"/>
                  </a:cubicBezTo>
                  <a:cubicBezTo>
                    <a:pt x="3418395" y="590315"/>
                    <a:pt x="3533058" y="583760"/>
                    <a:pt x="3647768" y="580482"/>
                  </a:cubicBezTo>
                  <a:cubicBezTo>
                    <a:pt x="3677265" y="577205"/>
                    <a:pt x="3706878" y="574847"/>
                    <a:pt x="3736258" y="570650"/>
                  </a:cubicBezTo>
                  <a:cubicBezTo>
                    <a:pt x="3775729" y="565011"/>
                    <a:pt x="3854245" y="550986"/>
                    <a:pt x="3854245" y="550986"/>
                  </a:cubicBezTo>
                  <a:cubicBezTo>
                    <a:pt x="3864077" y="547708"/>
                    <a:pt x="3874472" y="545788"/>
                    <a:pt x="3883742" y="541153"/>
                  </a:cubicBezTo>
                  <a:cubicBezTo>
                    <a:pt x="3908090" y="528979"/>
                    <a:pt x="3921665" y="517277"/>
                    <a:pt x="3932903" y="491992"/>
                  </a:cubicBezTo>
                  <a:cubicBezTo>
                    <a:pt x="3941321" y="473050"/>
                    <a:pt x="3952568" y="432999"/>
                    <a:pt x="3952568" y="432999"/>
                  </a:cubicBezTo>
                  <a:cubicBezTo>
                    <a:pt x="3947131" y="318809"/>
                    <a:pt x="3945761" y="227659"/>
                    <a:pt x="3932903" y="118366"/>
                  </a:cubicBezTo>
                  <a:cubicBezTo>
                    <a:pt x="3930574" y="98567"/>
                    <a:pt x="3927396" y="78834"/>
                    <a:pt x="3923071" y="59373"/>
                  </a:cubicBezTo>
                  <a:cubicBezTo>
                    <a:pt x="3911166" y="5800"/>
                    <a:pt x="3913239" y="51534"/>
                    <a:pt x="3893574" y="3970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14" name="TextBox 13" descr="Output format">
              <a:extLst>
                <a:ext uri="{FF2B5EF4-FFF2-40B4-BE49-F238E27FC236}">
                  <a16:creationId xmlns:a16="http://schemas.microsoft.com/office/drawing/2014/main" id="{6B041228-1E3B-8443-88D7-6DEBFA6BFA99}"/>
                </a:ext>
              </a:extLst>
            </p:cNvPr>
            <p:cNvSpPr txBox="1"/>
            <p:nvPr/>
          </p:nvSpPr>
          <p:spPr>
            <a:xfrm>
              <a:off x="3417982" y="6143389"/>
              <a:ext cx="19664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455">
                      <a:lumMod val="75000"/>
                      <a:lumOff val="25000"/>
                    </a:srgbClr>
                  </a:solidFill>
                  <a:effectLst/>
                  <a:uLnTx/>
                  <a:uFillTx/>
                  <a:latin typeface="Abadi"/>
                  <a:ea typeface="+mn-ea"/>
                  <a:cs typeface="+mn-cs"/>
                </a:rPr>
                <a:t>Output format</a:t>
              </a:r>
            </a:p>
          </p:txBody>
        </p:sp>
      </p:grpSp>
      <p:grpSp>
        <p:nvGrpSpPr>
          <p:cNvPr id="18" name="Group 17" descr="Expect vaelue setting">
            <a:extLst>
              <a:ext uri="{FF2B5EF4-FFF2-40B4-BE49-F238E27FC236}">
                <a16:creationId xmlns:a16="http://schemas.microsoft.com/office/drawing/2014/main" id="{B58FBA7C-334E-304D-B9A5-68D6D294A3A7}"/>
              </a:ext>
            </a:extLst>
          </p:cNvPr>
          <p:cNvGrpSpPr/>
          <p:nvPr/>
        </p:nvGrpSpPr>
        <p:grpSpPr>
          <a:xfrm>
            <a:off x="9004258" y="5334044"/>
            <a:ext cx="1939045" cy="1132329"/>
            <a:chOff x="6978813" y="5565058"/>
            <a:chExt cx="1939045" cy="1132329"/>
          </a:xfrm>
        </p:grpSpPr>
        <p:sp>
          <p:nvSpPr>
            <p:cNvPr id="15" name="Freeform 14">
              <a:extLst>
                <a:ext uri="{FF2B5EF4-FFF2-40B4-BE49-F238E27FC236}">
                  <a16:creationId xmlns:a16="http://schemas.microsoft.com/office/drawing/2014/main" id="{EAFA7684-02F3-6949-81DE-3D9D35C136C3}"/>
                </a:ext>
              </a:extLst>
            </p:cNvPr>
            <p:cNvSpPr/>
            <p:nvPr/>
          </p:nvSpPr>
          <p:spPr>
            <a:xfrm>
              <a:off x="6978813" y="5565058"/>
              <a:ext cx="1939045" cy="589936"/>
            </a:xfrm>
            <a:custGeom>
              <a:avLst/>
              <a:gdLst>
                <a:gd name="connsiteX0" fmla="*/ 1811226 w 1939045"/>
                <a:gd name="connsiteY0" fmla="*/ 108155 h 589936"/>
                <a:gd name="connsiteX1" fmla="*/ 1811226 w 1939045"/>
                <a:gd name="connsiteY1" fmla="*/ 108155 h 589936"/>
                <a:gd name="connsiteX2" fmla="*/ 1712903 w 1939045"/>
                <a:gd name="connsiteY2" fmla="*/ 98323 h 589936"/>
                <a:gd name="connsiteX3" fmla="*/ 1673574 w 1939045"/>
                <a:gd name="connsiteY3" fmla="*/ 88490 h 589936"/>
                <a:gd name="connsiteX4" fmla="*/ 1575252 w 1939045"/>
                <a:gd name="connsiteY4" fmla="*/ 68826 h 589936"/>
                <a:gd name="connsiteX5" fmla="*/ 1467097 w 1939045"/>
                <a:gd name="connsiteY5" fmla="*/ 78658 h 589936"/>
                <a:gd name="connsiteX6" fmla="*/ 1408103 w 1939045"/>
                <a:gd name="connsiteY6" fmla="*/ 78658 h 589936"/>
                <a:gd name="connsiteX7" fmla="*/ 1349110 w 1939045"/>
                <a:gd name="connsiteY7" fmla="*/ 78658 h 589936"/>
                <a:gd name="connsiteX8" fmla="*/ 1162297 w 1939045"/>
                <a:gd name="connsiteY8" fmla="*/ 88490 h 589936"/>
                <a:gd name="connsiteX9" fmla="*/ 1113135 w 1939045"/>
                <a:gd name="connsiteY9" fmla="*/ 78658 h 589936"/>
                <a:gd name="connsiteX10" fmla="*/ 1063974 w 1939045"/>
                <a:gd name="connsiteY10" fmla="*/ 58994 h 589936"/>
                <a:gd name="connsiteX11" fmla="*/ 1004981 w 1939045"/>
                <a:gd name="connsiteY11" fmla="*/ 68826 h 589936"/>
                <a:gd name="connsiteX12" fmla="*/ 965652 w 1939045"/>
                <a:gd name="connsiteY12" fmla="*/ 58994 h 589936"/>
                <a:gd name="connsiteX13" fmla="*/ 936155 w 1939045"/>
                <a:gd name="connsiteY13" fmla="*/ 68826 h 589936"/>
                <a:gd name="connsiteX14" fmla="*/ 877161 w 1939045"/>
                <a:gd name="connsiteY14" fmla="*/ 49161 h 589936"/>
                <a:gd name="connsiteX15" fmla="*/ 749342 w 1939045"/>
                <a:gd name="connsiteY15" fmla="*/ 39329 h 589936"/>
                <a:gd name="connsiteX16" fmla="*/ 503535 w 1939045"/>
                <a:gd name="connsiteY16" fmla="*/ 19665 h 589936"/>
                <a:gd name="connsiteX17" fmla="*/ 326555 w 1939045"/>
                <a:gd name="connsiteY17" fmla="*/ 9832 h 589936"/>
                <a:gd name="connsiteX18" fmla="*/ 267561 w 1939045"/>
                <a:gd name="connsiteY18" fmla="*/ 0 h 589936"/>
                <a:gd name="connsiteX19" fmla="*/ 238064 w 1939045"/>
                <a:gd name="connsiteY19" fmla="*/ 9832 h 589936"/>
                <a:gd name="connsiteX20" fmla="*/ 169239 w 1939045"/>
                <a:gd name="connsiteY20" fmla="*/ 29497 h 589936"/>
                <a:gd name="connsiteX21" fmla="*/ 139742 w 1939045"/>
                <a:gd name="connsiteY21" fmla="*/ 39329 h 589936"/>
                <a:gd name="connsiteX22" fmla="*/ 100413 w 1939045"/>
                <a:gd name="connsiteY22" fmla="*/ 58994 h 589936"/>
                <a:gd name="connsiteX23" fmla="*/ 41419 w 1939045"/>
                <a:gd name="connsiteY23" fmla="*/ 78658 h 589936"/>
                <a:gd name="connsiteX24" fmla="*/ 11922 w 1939045"/>
                <a:gd name="connsiteY24" fmla="*/ 98323 h 589936"/>
                <a:gd name="connsiteX25" fmla="*/ 11922 w 1939045"/>
                <a:gd name="connsiteY25" fmla="*/ 196645 h 589936"/>
                <a:gd name="connsiteX26" fmla="*/ 31587 w 1939045"/>
                <a:gd name="connsiteY26" fmla="*/ 314632 h 589936"/>
                <a:gd name="connsiteX27" fmla="*/ 41419 w 1939045"/>
                <a:gd name="connsiteY27" fmla="*/ 353961 h 589936"/>
                <a:gd name="connsiteX28" fmla="*/ 90581 w 1939045"/>
                <a:gd name="connsiteY28" fmla="*/ 412955 h 589936"/>
                <a:gd name="connsiteX29" fmla="*/ 179071 w 1939045"/>
                <a:gd name="connsiteY29" fmla="*/ 452284 h 589936"/>
                <a:gd name="connsiteX30" fmla="*/ 208568 w 1939045"/>
                <a:gd name="connsiteY30" fmla="*/ 462116 h 589936"/>
                <a:gd name="connsiteX31" fmla="*/ 444542 w 1939045"/>
                <a:gd name="connsiteY31" fmla="*/ 501445 h 589936"/>
                <a:gd name="connsiteX32" fmla="*/ 503535 w 1939045"/>
                <a:gd name="connsiteY32" fmla="*/ 511277 h 589936"/>
                <a:gd name="connsiteX33" fmla="*/ 552697 w 1939045"/>
                <a:gd name="connsiteY33" fmla="*/ 521110 h 589936"/>
                <a:gd name="connsiteX34" fmla="*/ 719845 w 1939045"/>
                <a:gd name="connsiteY34" fmla="*/ 530942 h 589936"/>
                <a:gd name="connsiteX35" fmla="*/ 965652 w 1939045"/>
                <a:gd name="connsiteY35" fmla="*/ 550607 h 589936"/>
                <a:gd name="connsiteX36" fmla="*/ 1181961 w 1939045"/>
                <a:gd name="connsiteY36" fmla="*/ 560439 h 589936"/>
                <a:gd name="connsiteX37" fmla="*/ 1349110 w 1939045"/>
                <a:gd name="connsiteY37" fmla="*/ 570271 h 589936"/>
                <a:gd name="connsiteX38" fmla="*/ 1437600 w 1939045"/>
                <a:gd name="connsiteY38" fmla="*/ 580103 h 589936"/>
                <a:gd name="connsiteX39" fmla="*/ 1703071 w 1939045"/>
                <a:gd name="connsiteY39" fmla="*/ 589936 h 589936"/>
                <a:gd name="connsiteX40" fmla="*/ 1830890 w 1939045"/>
                <a:gd name="connsiteY40" fmla="*/ 580103 h 589936"/>
                <a:gd name="connsiteX41" fmla="*/ 1860387 w 1939045"/>
                <a:gd name="connsiteY41" fmla="*/ 570271 h 589936"/>
                <a:gd name="connsiteX42" fmla="*/ 1889884 w 1939045"/>
                <a:gd name="connsiteY42" fmla="*/ 540774 h 589936"/>
                <a:gd name="connsiteX43" fmla="*/ 1919381 w 1939045"/>
                <a:gd name="connsiteY43" fmla="*/ 501445 h 589936"/>
                <a:gd name="connsiteX44" fmla="*/ 1939045 w 1939045"/>
                <a:gd name="connsiteY44" fmla="*/ 422787 h 589936"/>
                <a:gd name="connsiteX45" fmla="*/ 1929213 w 1939045"/>
                <a:gd name="connsiteY45" fmla="*/ 294968 h 589936"/>
                <a:gd name="connsiteX46" fmla="*/ 1909548 w 1939045"/>
                <a:gd name="connsiteY46" fmla="*/ 206477 h 589936"/>
                <a:gd name="connsiteX47" fmla="*/ 1880052 w 1939045"/>
                <a:gd name="connsiteY47" fmla="*/ 176981 h 589936"/>
                <a:gd name="connsiteX48" fmla="*/ 1791561 w 1939045"/>
                <a:gd name="connsiteY48" fmla="*/ 137652 h 589936"/>
                <a:gd name="connsiteX49" fmla="*/ 1811226 w 1939045"/>
                <a:gd name="connsiteY49" fmla="*/ 108155 h 58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39045" h="589936">
                  <a:moveTo>
                    <a:pt x="1811226" y="108155"/>
                  </a:moveTo>
                  <a:lnTo>
                    <a:pt x="1811226" y="108155"/>
                  </a:lnTo>
                  <a:cubicBezTo>
                    <a:pt x="1778452" y="104878"/>
                    <a:pt x="1745510" y="102981"/>
                    <a:pt x="1712903" y="98323"/>
                  </a:cubicBezTo>
                  <a:cubicBezTo>
                    <a:pt x="1699526" y="96412"/>
                    <a:pt x="1686825" y="91140"/>
                    <a:pt x="1673574" y="88490"/>
                  </a:cubicBezTo>
                  <a:cubicBezTo>
                    <a:pt x="1553012" y="64377"/>
                    <a:pt x="1666620" y="91667"/>
                    <a:pt x="1575252" y="68826"/>
                  </a:cubicBezTo>
                  <a:cubicBezTo>
                    <a:pt x="1539200" y="72103"/>
                    <a:pt x="1503297" y="78658"/>
                    <a:pt x="1467097" y="78658"/>
                  </a:cubicBezTo>
                  <a:cubicBezTo>
                    <a:pt x="1388438" y="78658"/>
                    <a:pt x="1486762" y="52439"/>
                    <a:pt x="1408103" y="78658"/>
                  </a:cubicBezTo>
                  <a:cubicBezTo>
                    <a:pt x="1346299" y="58057"/>
                    <a:pt x="1410913" y="73040"/>
                    <a:pt x="1349110" y="78658"/>
                  </a:cubicBezTo>
                  <a:cubicBezTo>
                    <a:pt x="1287009" y="84303"/>
                    <a:pt x="1224568" y="85213"/>
                    <a:pt x="1162297" y="88490"/>
                  </a:cubicBezTo>
                  <a:cubicBezTo>
                    <a:pt x="1145910" y="85213"/>
                    <a:pt x="1129142" y="83460"/>
                    <a:pt x="1113135" y="78658"/>
                  </a:cubicBezTo>
                  <a:cubicBezTo>
                    <a:pt x="1096230" y="73587"/>
                    <a:pt x="1081551" y="60592"/>
                    <a:pt x="1063974" y="58994"/>
                  </a:cubicBezTo>
                  <a:cubicBezTo>
                    <a:pt x="1044120" y="57189"/>
                    <a:pt x="1024645" y="65549"/>
                    <a:pt x="1004981" y="68826"/>
                  </a:cubicBezTo>
                  <a:cubicBezTo>
                    <a:pt x="991871" y="65549"/>
                    <a:pt x="979165" y="58994"/>
                    <a:pt x="965652" y="58994"/>
                  </a:cubicBezTo>
                  <a:cubicBezTo>
                    <a:pt x="955288" y="58994"/>
                    <a:pt x="946456" y="69971"/>
                    <a:pt x="936155" y="68826"/>
                  </a:cubicBezTo>
                  <a:cubicBezTo>
                    <a:pt x="915553" y="66537"/>
                    <a:pt x="897828" y="50751"/>
                    <a:pt x="877161" y="49161"/>
                  </a:cubicBezTo>
                  <a:lnTo>
                    <a:pt x="749342" y="39329"/>
                  </a:lnTo>
                  <a:cubicBezTo>
                    <a:pt x="650848" y="6499"/>
                    <a:pt x="733837" y="31180"/>
                    <a:pt x="503535" y="19665"/>
                  </a:cubicBezTo>
                  <a:lnTo>
                    <a:pt x="326555" y="9832"/>
                  </a:lnTo>
                  <a:cubicBezTo>
                    <a:pt x="306890" y="6555"/>
                    <a:pt x="287497" y="0"/>
                    <a:pt x="267561" y="0"/>
                  </a:cubicBezTo>
                  <a:cubicBezTo>
                    <a:pt x="257197" y="0"/>
                    <a:pt x="247991" y="6854"/>
                    <a:pt x="238064" y="9832"/>
                  </a:cubicBezTo>
                  <a:cubicBezTo>
                    <a:pt x="215211" y="16688"/>
                    <a:pt x="192092" y="22641"/>
                    <a:pt x="169239" y="29497"/>
                  </a:cubicBezTo>
                  <a:cubicBezTo>
                    <a:pt x="159312" y="32475"/>
                    <a:pt x="149268" y="35246"/>
                    <a:pt x="139742" y="39329"/>
                  </a:cubicBezTo>
                  <a:cubicBezTo>
                    <a:pt x="126270" y="45103"/>
                    <a:pt x="114022" y="53551"/>
                    <a:pt x="100413" y="58994"/>
                  </a:cubicBezTo>
                  <a:cubicBezTo>
                    <a:pt x="81167" y="66692"/>
                    <a:pt x="41419" y="78658"/>
                    <a:pt x="41419" y="78658"/>
                  </a:cubicBezTo>
                  <a:cubicBezTo>
                    <a:pt x="31587" y="85213"/>
                    <a:pt x="17207" y="87754"/>
                    <a:pt x="11922" y="98323"/>
                  </a:cubicBezTo>
                  <a:cubicBezTo>
                    <a:pt x="-10640" y="143447"/>
                    <a:pt x="4378" y="156412"/>
                    <a:pt x="11922" y="196645"/>
                  </a:cubicBezTo>
                  <a:cubicBezTo>
                    <a:pt x="19270" y="235834"/>
                    <a:pt x="21917" y="275951"/>
                    <a:pt x="31587" y="314632"/>
                  </a:cubicBezTo>
                  <a:cubicBezTo>
                    <a:pt x="34864" y="327742"/>
                    <a:pt x="36096" y="341540"/>
                    <a:pt x="41419" y="353961"/>
                  </a:cubicBezTo>
                  <a:cubicBezTo>
                    <a:pt x="50012" y="374012"/>
                    <a:pt x="74832" y="399831"/>
                    <a:pt x="90581" y="412955"/>
                  </a:cubicBezTo>
                  <a:cubicBezTo>
                    <a:pt x="121742" y="438923"/>
                    <a:pt x="136200" y="437994"/>
                    <a:pt x="179071" y="452284"/>
                  </a:cubicBezTo>
                  <a:cubicBezTo>
                    <a:pt x="188903" y="455561"/>
                    <a:pt x="198405" y="460083"/>
                    <a:pt x="208568" y="462116"/>
                  </a:cubicBezTo>
                  <a:cubicBezTo>
                    <a:pt x="463035" y="513010"/>
                    <a:pt x="260121" y="476856"/>
                    <a:pt x="444542" y="501445"/>
                  </a:cubicBezTo>
                  <a:cubicBezTo>
                    <a:pt x="464303" y="504080"/>
                    <a:pt x="483921" y="507711"/>
                    <a:pt x="503535" y="511277"/>
                  </a:cubicBezTo>
                  <a:cubicBezTo>
                    <a:pt x="519977" y="514267"/>
                    <a:pt x="536054" y="519597"/>
                    <a:pt x="552697" y="521110"/>
                  </a:cubicBezTo>
                  <a:cubicBezTo>
                    <a:pt x="608280" y="526163"/>
                    <a:pt x="664129" y="527665"/>
                    <a:pt x="719845" y="530942"/>
                  </a:cubicBezTo>
                  <a:cubicBezTo>
                    <a:pt x="838187" y="550665"/>
                    <a:pt x="765689" y="540852"/>
                    <a:pt x="965652" y="550607"/>
                  </a:cubicBezTo>
                  <a:lnTo>
                    <a:pt x="1181961" y="560439"/>
                  </a:lnTo>
                  <a:lnTo>
                    <a:pt x="1349110" y="570271"/>
                  </a:lnTo>
                  <a:cubicBezTo>
                    <a:pt x="1378701" y="572547"/>
                    <a:pt x="1407968" y="578457"/>
                    <a:pt x="1437600" y="580103"/>
                  </a:cubicBezTo>
                  <a:cubicBezTo>
                    <a:pt x="1526015" y="585015"/>
                    <a:pt x="1614581" y="586658"/>
                    <a:pt x="1703071" y="589936"/>
                  </a:cubicBezTo>
                  <a:cubicBezTo>
                    <a:pt x="1745677" y="586658"/>
                    <a:pt x="1788488" y="585403"/>
                    <a:pt x="1830890" y="580103"/>
                  </a:cubicBezTo>
                  <a:cubicBezTo>
                    <a:pt x="1841174" y="578817"/>
                    <a:pt x="1851763" y="576020"/>
                    <a:pt x="1860387" y="570271"/>
                  </a:cubicBezTo>
                  <a:cubicBezTo>
                    <a:pt x="1871957" y="562558"/>
                    <a:pt x="1880835" y="551331"/>
                    <a:pt x="1889884" y="540774"/>
                  </a:cubicBezTo>
                  <a:cubicBezTo>
                    <a:pt x="1900549" y="528332"/>
                    <a:pt x="1909549" y="514555"/>
                    <a:pt x="1919381" y="501445"/>
                  </a:cubicBezTo>
                  <a:cubicBezTo>
                    <a:pt x="1927139" y="478169"/>
                    <a:pt x="1939045" y="446516"/>
                    <a:pt x="1939045" y="422787"/>
                  </a:cubicBezTo>
                  <a:cubicBezTo>
                    <a:pt x="1939045" y="380055"/>
                    <a:pt x="1933686" y="337465"/>
                    <a:pt x="1929213" y="294968"/>
                  </a:cubicBezTo>
                  <a:cubicBezTo>
                    <a:pt x="1928543" y="288606"/>
                    <a:pt x="1920037" y="222210"/>
                    <a:pt x="1909548" y="206477"/>
                  </a:cubicBezTo>
                  <a:cubicBezTo>
                    <a:pt x="1901835" y="194908"/>
                    <a:pt x="1890734" y="185882"/>
                    <a:pt x="1880052" y="176981"/>
                  </a:cubicBezTo>
                  <a:cubicBezTo>
                    <a:pt x="1836660" y="140821"/>
                    <a:pt x="1855886" y="169818"/>
                    <a:pt x="1791561" y="137652"/>
                  </a:cubicBezTo>
                  <a:lnTo>
                    <a:pt x="1811226" y="108155"/>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17" name="TextBox 16" descr="Expect value">
              <a:extLst>
                <a:ext uri="{FF2B5EF4-FFF2-40B4-BE49-F238E27FC236}">
                  <a16:creationId xmlns:a16="http://schemas.microsoft.com/office/drawing/2014/main" id="{9392C99D-5695-CF4D-80D7-857FBB29B254}"/>
                </a:ext>
              </a:extLst>
            </p:cNvPr>
            <p:cNvSpPr txBox="1"/>
            <p:nvPr/>
          </p:nvSpPr>
          <p:spPr>
            <a:xfrm>
              <a:off x="7334865" y="6328055"/>
              <a:ext cx="14748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455">
                      <a:lumMod val="75000"/>
                      <a:lumOff val="25000"/>
                    </a:srgbClr>
                  </a:solidFill>
                  <a:effectLst/>
                  <a:uLnTx/>
                  <a:uFillTx/>
                  <a:latin typeface="Abadi"/>
                  <a:ea typeface="+mn-ea"/>
                  <a:cs typeface="+mn-cs"/>
                </a:rPr>
                <a:t>Expect value</a:t>
              </a:r>
            </a:p>
          </p:txBody>
        </p:sp>
      </p:grpSp>
      <p:sp>
        <p:nvSpPr>
          <p:cNvPr id="32" name="TextBox 31">
            <a:extLst>
              <a:ext uri="{FF2B5EF4-FFF2-40B4-BE49-F238E27FC236}">
                <a16:creationId xmlns:a16="http://schemas.microsoft.com/office/drawing/2014/main" id="{F697295C-4C8F-5747-AC15-B8E39C0FB6A0}"/>
              </a:ext>
            </a:extLst>
          </p:cNvPr>
          <p:cNvSpPr txBox="1"/>
          <p:nvPr/>
        </p:nvSpPr>
        <p:spPr>
          <a:xfrm>
            <a:off x="800593" y="1631814"/>
            <a:ext cx="56731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badi"/>
                <a:ea typeface="+mn-ea"/>
                <a:cs typeface="+mn-cs"/>
              </a:rPr>
              <a:t>BLASTP (protein-protein) command-line:</a:t>
            </a:r>
          </a:p>
        </p:txBody>
      </p:sp>
    </p:spTree>
    <p:extLst>
      <p:ext uri="{BB962C8B-B14F-4D97-AF65-F5344CB8AC3E}">
        <p14:creationId xmlns:p14="http://schemas.microsoft.com/office/powerpoint/2010/main" val="43598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9D45-CD80-3D4F-A6D2-29D54872180E}"/>
              </a:ext>
            </a:extLst>
          </p:cNvPr>
          <p:cNvSpPr>
            <a:spLocks noGrp="1"/>
          </p:cNvSpPr>
          <p:nvPr>
            <p:ph type="title"/>
          </p:nvPr>
        </p:nvSpPr>
        <p:spPr/>
        <p:txBody>
          <a:bodyPr/>
          <a:lstStyle/>
          <a:p>
            <a:pPr>
              <a:defRPr/>
            </a:pPr>
            <a:r>
              <a:rPr lang="en-US" dirty="0">
                <a:sym typeface="Lucida Grande" charset="0"/>
              </a:rPr>
              <a:t>Formatting Options</a:t>
            </a:r>
          </a:p>
        </p:txBody>
      </p:sp>
      <p:sp>
        <p:nvSpPr>
          <p:cNvPr id="5" name="TextBox 4">
            <a:extLst>
              <a:ext uri="{FF2B5EF4-FFF2-40B4-BE49-F238E27FC236}">
                <a16:creationId xmlns:a16="http://schemas.microsoft.com/office/drawing/2014/main" id="{98A4A79C-1BE0-2E40-A4A7-19ECE5EFECA1}"/>
              </a:ext>
            </a:extLst>
          </p:cNvPr>
          <p:cNvSpPr txBox="1"/>
          <p:nvPr/>
        </p:nvSpPr>
        <p:spPr>
          <a:xfrm>
            <a:off x="1002889" y="1737780"/>
            <a:ext cx="9313607" cy="738664"/>
          </a:xfrm>
          <a:prstGeom prst="rect">
            <a:avLst/>
          </a:prstGeom>
          <a:noFill/>
        </p:spPr>
        <p:txBody>
          <a:bodyPr wrap="square">
            <a:spAutoFit/>
          </a:bodyPr>
          <a:lstStyle>
            <a:lvl1pPr eaLnBrk="0" hangingPunct="0">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Lucida Grande" panose="020B0600040502020204" pitchFamily="34" charset="0"/>
                <a:ea typeface="ヒラギノ角ゴ ProN W3" panose="020B0300000000000000" pitchFamily="34" charset="-128"/>
                <a:cs typeface="+mn-cs"/>
                <a:sym typeface="Gill Sans" panose="020B0502020104020203" pitchFamily="34" charset="-79"/>
              </a:rPr>
              <a:t>The –</a:t>
            </a:r>
            <a:r>
              <a:rPr kumimoji="0" lang="en-US" altLang="en-US" sz="1400" b="0" i="0" u="none" strike="noStrike" kern="1200" cap="none" spc="0" normalizeH="0" baseline="0" noProof="0" dirty="0" err="1">
                <a:ln>
                  <a:noFill/>
                </a:ln>
                <a:solidFill>
                  <a:srgbClr val="000000"/>
                </a:solidFill>
                <a:effectLst/>
                <a:uLnTx/>
                <a:uFillTx/>
                <a:latin typeface="Lucida Grande" panose="020B0600040502020204" pitchFamily="34" charset="0"/>
                <a:ea typeface="ヒラギノ角ゴ ProN W3" panose="020B0300000000000000" pitchFamily="34" charset="-128"/>
                <a:cs typeface="+mn-cs"/>
                <a:sym typeface="Gill Sans" panose="020B0502020104020203" pitchFamily="34" charset="-79"/>
              </a:rPr>
              <a:t>outfmt</a:t>
            </a:r>
            <a:r>
              <a:rPr kumimoji="0" lang="en-US" altLang="en-US" sz="1400" b="0" i="0" u="none" strike="noStrike" kern="1200" cap="none" spc="0" normalizeH="0" baseline="0" noProof="0" dirty="0">
                <a:ln>
                  <a:noFill/>
                </a:ln>
                <a:solidFill>
                  <a:srgbClr val="000000"/>
                </a:solidFill>
                <a:effectLst/>
                <a:uLnTx/>
                <a:uFillTx/>
                <a:latin typeface="Lucida Grande" panose="020B0600040502020204" pitchFamily="34" charset="0"/>
                <a:ea typeface="ヒラギノ角ゴ ProN W3" panose="020B0300000000000000" pitchFamily="34" charset="-128"/>
                <a:cs typeface="+mn-cs"/>
                <a:sym typeface="Gill Sans" panose="020B0502020104020203" pitchFamily="34" charset="-79"/>
              </a:rPr>
              <a:t> flag can be used with the argument 6, 7 or 10 to produce tabular or comma delimited output.  Additionally, it is possible to specify which fields should be shown.  The examples below demonstrate some different reports that can be formatted.  </a:t>
            </a:r>
          </a:p>
        </p:txBody>
      </p:sp>
      <p:sp>
        <p:nvSpPr>
          <p:cNvPr id="4" name="Slide Number Placeholder 3">
            <a:extLst>
              <a:ext uri="{FF2B5EF4-FFF2-40B4-BE49-F238E27FC236}">
                <a16:creationId xmlns:a16="http://schemas.microsoft.com/office/drawing/2014/main" id="{30AFD8FD-4B76-044B-A4C6-C63BF99BC4F1}"/>
              </a:ext>
            </a:extLst>
          </p:cNvPr>
          <p:cNvSpPr>
            <a:spLocks noGrp="1"/>
          </p:cNvSpPr>
          <p:nvPr>
            <p:ph type="sldNum" sz="quarter" idx="10"/>
          </p:nvPr>
        </p:nvSpPr>
        <p:spPr bwMode="auto">
          <a:xfrm>
            <a:off x="11909425" y="6454775"/>
            <a:ext cx="282575" cy="266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ctr" anchorCtr="0" compatLnSpc="1">
            <a:prstTxWarp prst="textNoShape">
              <a:avLst/>
            </a:prstTxWarp>
          </a:bodyPr>
          <a:lstStyle>
            <a:defPPr>
              <a:defRPr lang="en-US"/>
            </a:defPPr>
            <a:lvl1pPr algn="r" rtl="0" fontAlgn="base">
              <a:spcBef>
                <a:spcPct val="0"/>
              </a:spcBef>
              <a:spcAft>
                <a:spcPct val="0"/>
              </a:spcAft>
              <a:defRPr sz="1200" kern="1200">
                <a:solidFill>
                  <a:srgbClr val="878787"/>
                </a:solidFill>
                <a:latin typeface="Lucida Grande" panose="020B0600040502020204" pitchFamily="34" charset="0"/>
                <a:ea typeface="ＭＳ Ｐゴシック" panose="020B0600070205080204" pitchFamily="34" charset="-128"/>
                <a:cs typeface="+mn-cs"/>
                <a:sym typeface="Lucida Grande" panose="020B0600040502020204" pitchFamily="34" charset="0"/>
              </a:defRPr>
            </a:lvl1pPr>
            <a:lvl2pPr marL="457200" algn="ctr" rtl="0" fontAlgn="base">
              <a:spcBef>
                <a:spcPct val="0"/>
              </a:spcBef>
              <a:spcAft>
                <a:spcPct val="0"/>
              </a:spcAft>
              <a:defRPr sz="4200" kern="1200">
                <a:solidFill>
                  <a:srgbClr val="000000"/>
                </a:solidFill>
                <a:latin typeface="Gill Sans" panose="020B0502020104020203" pitchFamily="34" charset="-79"/>
                <a:ea typeface="ヒラギノ角ゴ ProN W3" panose="020B0300000000000000" pitchFamily="34" charset="-128"/>
                <a:cs typeface="+mn-cs"/>
                <a:sym typeface="Gill Sans" panose="020B0502020104020203" pitchFamily="34" charset="-79"/>
              </a:defRPr>
            </a:lvl2pPr>
            <a:lvl3pPr marL="914400" algn="ctr" rtl="0" fontAlgn="base">
              <a:spcBef>
                <a:spcPct val="0"/>
              </a:spcBef>
              <a:spcAft>
                <a:spcPct val="0"/>
              </a:spcAft>
              <a:defRPr sz="4200" kern="1200">
                <a:solidFill>
                  <a:srgbClr val="000000"/>
                </a:solidFill>
                <a:latin typeface="Gill Sans" panose="020B0502020104020203" pitchFamily="34" charset="-79"/>
                <a:ea typeface="ヒラギノ角ゴ ProN W3" panose="020B0300000000000000" pitchFamily="34" charset="-128"/>
                <a:cs typeface="+mn-cs"/>
                <a:sym typeface="Gill Sans" panose="020B0502020104020203" pitchFamily="34" charset="-79"/>
              </a:defRPr>
            </a:lvl3pPr>
            <a:lvl4pPr marL="1371600" algn="ctr" rtl="0" fontAlgn="base">
              <a:spcBef>
                <a:spcPct val="0"/>
              </a:spcBef>
              <a:spcAft>
                <a:spcPct val="0"/>
              </a:spcAft>
              <a:defRPr sz="4200" kern="1200">
                <a:solidFill>
                  <a:srgbClr val="000000"/>
                </a:solidFill>
                <a:latin typeface="Gill Sans" panose="020B0502020104020203" pitchFamily="34" charset="-79"/>
                <a:ea typeface="ヒラギノ角ゴ ProN W3" panose="020B0300000000000000" pitchFamily="34" charset="-128"/>
                <a:cs typeface="+mn-cs"/>
                <a:sym typeface="Gill Sans" panose="020B0502020104020203" pitchFamily="34" charset="-79"/>
              </a:defRPr>
            </a:lvl4pPr>
            <a:lvl5pPr marL="1828800" algn="ctr" rtl="0" fontAlgn="base">
              <a:spcBef>
                <a:spcPct val="0"/>
              </a:spcBef>
              <a:spcAft>
                <a:spcPct val="0"/>
              </a:spcAft>
              <a:defRPr sz="4200" kern="1200">
                <a:solidFill>
                  <a:srgbClr val="000000"/>
                </a:solidFill>
                <a:latin typeface="Gill Sans" panose="020B0502020104020203" pitchFamily="34" charset="-79"/>
                <a:ea typeface="ヒラギノ角ゴ ProN W3" panose="020B0300000000000000" pitchFamily="34" charset="-128"/>
                <a:cs typeface="+mn-cs"/>
                <a:sym typeface="Gill Sans" panose="020B0502020104020203" pitchFamily="34" charset="-79"/>
              </a:defRPr>
            </a:lvl5pPr>
            <a:lvl6pPr marL="2286000" algn="l" defTabSz="914400" rtl="0" eaLnBrk="1" latinLnBrk="0" hangingPunct="1">
              <a:defRPr sz="4200" kern="1200">
                <a:solidFill>
                  <a:srgbClr val="000000"/>
                </a:solidFill>
                <a:latin typeface="Gill Sans" panose="020B0502020104020203" pitchFamily="34" charset="-79"/>
                <a:ea typeface="ヒラギノ角ゴ ProN W3" panose="020B0300000000000000" pitchFamily="34" charset="-128"/>
                <a:cs typeface="+mn-cs"/>
                <a:sym typeface="Gill Sans" panose="020B0502020104020203" pitchFamily="34" charset="-79"/>
              </a:defRPr>
            </a:lvl6pPr>
            <a:lvl7pPr marL="2743200" algn="l" defTabSz="914400" rtl="0" eaLnBrk="1" latinLnBrk="0" hangingPunct="1">
              <a:defRPr sz="4200" kern="1200">
                <a:solidFill>
                  <a:srgbClr val="000000"/>
                </a:solidFill>
                <a:latin typeface="Gill Sans" panose="020B0502020104020203" pitchFamily="34" charset="-79"/>
                <a:ea typeface="ヒラギノ角ゴ ProN W3" panose="020B0300000000000000" pitchFamily="34" charset="-128"/>
                <a:cs typeface="+mn-cs"/>
                <a:sym typeface="Gill Sans" panose="020B0502020104020203" pitchFamily="34" charset="-79"/>
              </a:defRPr>
            </a:lvl7pPr>
            <a:lvl8pPr marL="3200400" algn="l" defTabSz="914400" rtl="0" eaLnBrk="1" latinLnBrk="0" hangingPunct="1">
              <a:defRPr sz="4200" kern="1200">
                <a:solidFill>
                  <a:srgbClr val="000000"/>
                </a:solidFill>
                <a:latin typeface="Gill Sans" panose="020B0502020104020203" pitchFamily="34" charset="-79"/>
                <a:ea typeface="ヒラギノ角ゴ ProN W3" panose="020B0300000000000000" pitchFamily="34" charset="-128"/>
                <a:cs typeface="+mn-cs"/>
                <a:sym typeface="Gill Sans" panose="020B0502020104020203" pitchFamily="34" charset="-79"/>
              </a:defRPr>
            </a:lvl8pPr>
            <a:lvl9pPr marL="3657600" algn="l" defTabSz="914400" rtl="0" eaLnBrk="1" latinLnBrk="0" hangingPunct="1">
              <a:defRPr sz="4200" kern="1200">
                <a:solidFill>
                  <a:srgbClr val="000000"/>
                </a:solidFill>
                <a:latin typeface="Gill Sans" panose="020B0502020104020203" pitchFamily="34" charset="-79"/>
                <a:ea typeface="ヒラギノ角ゴ ProN W3" panose="020B0300000000000000" pitchFamily="34" charset="-128"/>
                <a:cs typeface="+mn-cs"/>
                <a:sym typeface="Gill Sans" panose="020B0502020104020203" pitchFamily="34" charset="-79"/>
              </a:defRPr>
            </a:lvl9pPr>
          </a:lstStyle>
          <a:p>
            <a:pPr marL="228600" marR="0" lvl="0" indent="-228600" algn="r" defTabSz="914400" rtl="0" eaLnBrk="1" fontAlgn="base" latinLnBrk="0" hangingPunct="1">
              <a:lnSpc>
                <a:spcPct val="90000"/>
              </a:lnSpc>
              <a:spcBef>
                <a:spcPct val="0"/>
              </a:spcBef>
              <a:spcAft>
                <a:spcPct val="0"/>
              </a:spcAft>
              <a:buClrTx/>
              <a:buSzTx/>
              <a:buFont typeface="Arial"/>
              <a:buChar char="•"/>
              <a:tabLst/>
              <a:defRPr/>
            </a:pPr>
            <a:fld id="{DF33A1F7-1FDF-7E4E-8E56-D81077547CDE}" type="slidenum">
              <a:rPr kumimoji="0" lang="en-US" altLang="en-US" sz="1200" b="0" i="0" u="none" strike="noStrike" kern="1200" cap="none" spc="0" normalizeH="0" baseline="0" noProof="0" smtClean="0">
                <a:ln>
                  <a:noFill/>
                </a:ln>
                <a:solidFill>
                  <a:srgbClr val="878787"/>
                </a:solidFill>
                <a:effectLst/>
                <a:uLnTx/>
                <a:uFillTx/>
                <a:latin typeface="Lucida Grande" panose="020B0600040502020204" pitchFamily="34" charset="0"/>
                <a:ea typeface="ＭＳ Ｐゴシック" panose="020B0600070205080204" pitchFamily="34" charset="-128"/>
                <a:cs typeface="+mn-cs"/>
                <a:sym typeface="Lucida Grande" panose="020B0600040502020204" pitchFamily="34" charset="0"/>
              </a:rPr>
              <a:pPr marL="228600" marR="0" lvl="0" indent="-228600" algn="r" defTabSz="914400" rtl="0" eaLnBrk="1" fontAlgn="base" latinLnBrk="0" hangingPunct="1">
                <a:lnSpc>
                  <a:spcPct val="90000"/>
                </a:lnSpc>
                <a:spcBef>
                  <a:spcPct val="0"/>
                </a:spcBef>
                <a:spcAft>
                  <a:spcPct val="0"/>
                </a:spcAft>
                <a:buClrTx/>
                <a:buSzTx/>
                <a:buFont typeface="Arial"/>
                <a:buChar char="•"/>
                <a:tabLst/>
                <a:defRPr/>
              </a:pPr>
              <a:t>45</a:t>
            </a:fld>
            <a:endParaRPr kumimoji="0" lang="en-US" altLang="en-US" sz="1200" b="0" i="0" u="none" strike="noStrike" kern="1200" cap="none" spc="0" normalizeH="0" baseline="0" noProof="0">
              <a:ln>
                <a:noFill/>
              </a:ln>
              <a:solidFill>
                <a:srgbClr val="878787"/>
              </a:solidFill>
              <a:effectLst/>
              <a:uLnTx/>
              <a:uFillTx/>
              <a:latin typeface="Lucida Grande" panose="020B0600040502020204" pitchFamily="34" charset="0"/>
              <a:ea typeface="ＭＳ Ｐゴシック" panose="020B0600070205080204" pitchFamily="34" charset="-128"/>
              <a:cs typeface="+mn-cs"/>
              <a:sym typeface="Lucida Grande" panose="020B0600040502020204" pitchFamily="34" charset="0"/>
            </a:endParaRPr>
          </a:p>
        </p:txBody>
      </p:sp>
      <p:sp>
        <p:nvSpPr>
          <p:cNvPr id="7" name="TextBox 6">
            <a:extLst>
              <a:ext uri="{FF2B5EF4-FFF2-40B4-BE49-F238E27FC236}">
                <a16:creationId xmlns:a16="http://schemas.microsoft.com/office/drawing/2014/main" id="{A704B74D-714D-1640-B89A-53510D7CFBEF}"/>
              </a:ext>
            </a:extLst>
          </p:cNvPr>
          <p:cNvSpPr txBox="1"/>
          <p:nvPr/>
        </p:nvSpPr>
        <p:spPr>
          <a:xfrm>
            <a:off x="1002889" y="4719563"/>
            <a:ext cx="9003890" cy="461665"/>
          </a:xfrm>
          <a:prstGeom prst="rect">
            <a:avLst/>
          </a:prstGeom>
          <a:noFill/>
        </p:spPr>
        <p:txBody>
          <a:bodyPr wrap="square">
            <a:spAutoFit/>
          </a:bodyPr>
          <a:lstStyle>
            <a:lvl1pPr eaLnBrk="0" hangingPunct="0">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eaLnBrk="0" hangingPunct="0">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eaLnBrk="0" hangingPunct="0">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eaLnBrk="0" hangingPunct="0">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eaLnBrk="0" hangingPunct="0">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algn="ctr" eaLnBrk="0" fontAlgn="base" hangingPunct="0">
              <a:spcBef>
                <a:spcPct val="0"/>
              </a:spcBef>
              <a:spcAft>
                <a:spcPct val="0"/>
              </a:spcAft>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algn="ctr" eaLnBrk="0" fontAlgn="base" hangingPunct="0">
              <a:spcBef>
                <a:spcPct val="0"/>
              </a:spcBef>
              <a:spcAft>
                <a:spcPct val="0"/>
              </a:spcAft>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algn="ctr" eaLnBrk="0" fontAlgn="base" hangingPunct="0">
              <a:spcBef>
                <a:spcPct val="0"/>
              </a:spcBef>
              <a:spcAft>
                <a:spcPct val="0"/>
              </a:spcAft>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algn="ctr" eaLnBrk="0" fontAlgn="base" hangingPunct="0">
              <a:spcBef>
                <a:spcPct val="0"/>
              </a:spcBef>
              <a:spcAft>
                <a:spcPct val="0"/>
              </a:spcAft>
              <a:defRPr sz="4200">
                <a:solidFill>
                  <a:srgbClr val="000000"/>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Lucida Grande" panose="020B0600040502020204" pitchFamily="34" charset="0"/>
                <a:ea typeface="ヒラギノ角ゴ ProN W3" panose="020B0300000000000000" pitchFamily="34" charset="-128"/>
                <a:cs typeface="+mn-cs"/>
                <a:sym typeface="Gill Sans" panose="020B0502020104020203" pitchFamily="34" charset="-79"/>
              </a:rPr>
              <a:t>Output for –</a:t>
            </a:r>
            <a:r>
              <a:rPr kumimoji="0" lang="en-US" altLang="en-US" sz="1200" b="0" i="0" u="none" strike="noStrike" kern="1200" cap="none" spc="0" normalizeH="0" baseline="0" noProof="0" dirty="0" err="1">
                <a:ln>
                  <a:noFill/>
                </a:ln>
                <a:solidFill>
                  <a:srgbClr val="000000"/>
                </a:solidFill>
                <a:effectLst/>
                <a:uLnTx/>
                <a:uFillTx/>
                <a:latin typeface="Lucida Grande" panose="020B0600040502020204" pitchFamily="34" charset="0"/>
                <a:ea typeface="ヒラギノ角ゴ ProN W3" panose="020B0300000000000000" pitchFamily="34" charset="-128"/>
                <a:cs typeface="+mn-cs"/>
                <a:sym typeface="Gill Sans" panose="020B0502020104020203" pitchFamily="34" charset="-79"/>
              </a:rPr>
              <a:t>outfmt</a:t>
            </a:r>
            <a:r>
              <a:rPr kumimoji="0" lang="en-US" altLang="en-US" sz="1200" b="0" i="0" u="none" strike="noStrike" kern="1200" cap="none" spc="0" normalizeH="0" baseline="0" noProof="0" dirty="0">
                <a:ln>
                  <a:noFill/>
                </a:ln>
                <a:solidFill>
                  <a:srgbClr val="000000"/>
                </a:solidFill>
                <a:effectLst/>
                <a:uLnTx/>
                <a:uFillTx/>
                <a:latin typeface="Lucida Grande" panose="020B0600040502020204" pitchFamily="34" charset="0"/>
                <a:ea typeface="ヒラギノ角ゴ ProN W3" panose="020B0300000000000000" pitchFamily="34" charset="-128"/>
                <a:cs typeface="+mn-cs"/>
                <a:sym typeface="Gill Sans" panose="020B0502020104020203" pitchFamily="34" charset="-79"/>
              </a:rPr>
              <a:t> 7.  Only –</a:t>
            </a:r>
            <a:r>
              <a:rPr kumimoji="0" lang="en-US" altLang="en-US" sz="1200" b="0" i="0" u="none" strike="noStrike" kern="1200" cap="none" spc="0" normalizeH="0" baseline="0" noProof="0" dirty="0" err="1">
                <a:ln>
                  <a:noFill/>
                </a:ln>
                <a:solidFill>
                  <a:srgbClr val="000000"/>
                </a:solidFill>
                <a:effectLst/>
                <a:uLnTx/>
                <a:uFillTx/>
                <a:latin typeface="Lucida Grande" panose="020B0600040502020204" pitchFamily="34" charset="0"/>
                <a:ea typeface="ヒラギノ角ゴ ProN W3" panose="020B0300000000000000" pitchFamily="34" charset="-128"/>
                <a:cs typeface="+mn-cs"/>
                <a:sym typeface="Gill Sans" panose="020B0502020104020203" pitchFamily="34" charset="-79"/>
              </a:rPr>
              <a:t>outfmt</a:t>
            </a:r>
            <a:r>
              <a:rPr kumimoji="0" lang="en-US" altLang="en-US" sz="1200" b="0" i="0" u="none" strike="noStrike" kern="1200" cap="none" spc="0" normalizeH="0" baseline="0" noProof="0" dirty="0">
                <a:ln>
                  <a:noFill/>
                </a:ln>
                <a:solidFill>
                  <a:srgbClr val="000000"/>
                </a:solidFill>
                <a:effectLst/>
                <a:uLnTx/>
                <a:uFillTx/>
                <a:latin typeface="Lucida Grande" panose="020B0600040502020204" pitchFamily="34" charset="0"/>
                <a:ea typeface="ヒラギノ角ゴ ProN W3" panose="020B0300000000000000" pitchFamily="34" charset="-128"/>
                <a:cs typeface="+mn-cs"/>
                <a:sym typeface="Gill Sans" panose="020B0502020104020203" pitchFamily="34" charset="-79"/>
              </a:rPr>
              <a:t> 7 has the header information (lines starting with #).   -</a:t>
            </a:r>
            <a:r>
              <a:rPr kumimoji="0" lang="en-US" altLang="en-US" sz="1200" b="0" i="0" u="none" strike="noStrike" kern="1200" cap="none" spc="0" normalizeH="0" baseline="0" noProof="0" dirty="0" err="1">
                <a:ln>
                  <a:noFill/>
                </a:ln>
                <a:solidFill>
                  <a:srgbClr val="000000"/>
                </a:solidFill>
                <a:effectLst/>
                <a:uLnTx/>
                <a:uFillTx/>
                <a:latin typeface="Lucida Grande" panose="020B0600040502020204" pitchFamily="34" charset="0"/>
                <a:ea typeface="ヒラギノ角ゴ ProN W3" panose="020B0300000000000000" pitchFamily="34" charset="-128"/>
                <a:cs typeface="+mn-cs"/>
                <a:sym typeface="Gill Sans" panose="020B0502020104020203" pitchFamily="34" charset="-79"/>
              </a:rPr>
              <a:t>outfmt</a:t>
            </a:r>
            <a:r>
              <a:rPr kumimoji="0" lang="en-US" altLang="en-US" sz="1200" b="0" i="0" u="none" strike="noStrike" kern="1200" cap="none" spc="0" normalizeH="0" baseline="0" noProof="0" dirty="0">
                <a:ln>
                  <a:noFill/>
                </a:ln>
                <a:solidFill>
                  <a:srgbClr val="000000"/>
                </a:solidFill>
                <a:effectLst/>
                <a:uLnTx/>
                <a:uFillTx/>
                <a:latin typeface="Lucida Grande" panose="020B0600040502020204" pitchFamily="34" charset="0"/>
                <a:ea typeface="ヒラギノ角ゴ ProN W3" panose="020B0300000000000000" pitchFamily="34" charset="-128"/>
                <a:cs typeface="+mn-cs"/>
                <a:sym typeface="Gill Sans" panose="020B0502020104020203" pitchFamily="34" charset="-79"/>
              </a:rPr>
              <a:t> “7 std” produces the same report.  </a:t>
            </a:r>
          </a:p>
        </p:txBody>
      </p:sp>
      <p:pic>
        <p:nvPicPr>
          <p:cNvPr id="3" name="Picture 2" descr="BLAST+ tabular output">
            <a:extLst>
              <a:ext uri="{FF2B5EF4-FFF2-40B4-BE49-F238E27FC236}">
                <a16:creationId xmlns:a16="http://schemas.microsoft.com/office/drawing/2014/main" id="{2FAB82EC-9250-FF4E-BE90-5F290B025E76}"/>
              </a:ext>
            </a:extLst>
          </p:cNvPr>
          <p:cNvPicPr>
            <a:picLocks noChangeAspect="1"/>
          </p:cNvPicPr>
          <p:nvPr/>
        </p:nvPicPr>
        <p:blipFill>
          <a:blip r:embed="rId2"/>
          <a:stretch>
            <a:fillRect/>
          </a:stretch>
        </p:blipFill>
        <p:spPr>
          <a:xfrm>
            <a:off x="709556" y="2964235"/>
            <a:ext cx="10135425" cy="1430083"/>
          </a:xfrm>
          <a:prstGeom prst="rect">
            <a:avLst/>
          </a:prstGeom>
          <a:ln>
            <a:solidFill>
              <a:schemeClr val="accent1"/>
            </a:solidFill>
          </a:ln>
        </p:spPr>
      </p:pic>
    </p:spTree>
    <p:extLst>
      <p:ext uri="{BB962C8B-B14F-4D97-AF65-F5344CB8AC3E}">
        <p14:creationId xmlns:p14="http://schemas.microsoft.com/office/powerpoint/2010/main" val="1295541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E2E5-D492-E145-BE2B-8D93D20D4FC9}"/>
              </a:ext>
            </a:extLst>
          </p:cNvPr>
          <p:cNvSpPr>
            <a:spLocks noGrp="1"/>
          </p:cNvSpPr>
          <p:nvPr>
            <p:ph type="title"/>
          </p:nvPr>
        </p:nvSpPr>
        <p:spPr/>
        <p:txBody>
          <a:bodyPr/>
          <a:lstStyle/>
          <a:p>
            <a:r>
              <a:rPr lang="en-US" dirty="0"/>
              <a:t>Adding Fields to the Standard Set</a:t>
            </a:r>
          </a:p>
        </p:txBody>
      </p:sp>
      <p:sp>
        <p:nvSpPr>
          <p:cNvPr id="4" name="TextBox 3">
            <a:extLst>
              <a:ext uri="{FF2B5EF4-FFF2-40B4-BE49-F238E27FC236}">
                <a16:creationId xmlns:a16="http://schemas.microsoft.com/office/drawing/2014/main" id="{DDDEE5EF-3235-0B45-8290-6D76E442C7E6}"/>
              </a:ext>
            </a:extLst>
          </p:cNvPr>
          <p:cNvSpPr txBox="1"/>
          <p:nvPr/>
        </p:nvSpPr>
        <p:spPr>
          <a:xfrm>
            <a:off x="928254" y="1995948"/>
            <a:ext cx="10425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a:t>
            </a:r>
            <a:r>
              <a:rPr kumimoji="0" lang="en-US" sz="1800" b="0" i="0" u="none" strike="noStrike" kern="1200" cap="none" spc="0" normalizeH="0" baseline="0" noProof="0" dirty="0" err="1">
                <a:ln>
                  <a:noFill/>
                </a:ln>
                <a:solidFill>
                  <a:srgbClr val="000000"/>
                </a:solidFill>
                <a:effectLst/>
                <a:uLnTx/>
                <a:uFillTx/>
                <a:latin typeface="Abadi"/>
                <a:ea typeface="+mn-ea"/>
                <a:cs typeface="+mn-cs"/>
              </a:rPr>
              <a:t>outfmt</a:t>
            </a:r>
            <a:r>
              <a:rPr kumimoji="0" lang="en-US" sz="1800" b="0" i="0" u="none" strike="noStrike" kern="1200" cap="none" spc="0" normalizeH="0" baseline="0" noProof="0" dirty="0">
                <a:ln>
                  <a:noFill/>
                </a:ln>
                <a:solidFill>
                  <a:srgbClr val="000000"/>
                </a:solidFill>
                <a:effectLst/>
                <a:uLnTx/>
                <a:uFillTx/>
                <a:latin typeface="Abadi"/>
                <a:ea typeface="+mn-ea"/>
                <a:cs typeface="+mn-cs"/>
              </a:rPr>
              <a:t> “7 std” specifies the ”standard” fields in the report.  Other fields can be added after the standard ones</a:t>
            </a:r>
          </a:p>
        </p:txBody>
      </p:sp>
      <p:pic>
        <p:nvPicPr>
          <p:cNvPr id="5" name="Picture 4" descr="BLAST+ tabular output">
            <a:extLst>
              <a:ext uri="{FF2B5EF4-FFF2-40B4-BE49-F238E27FC236}">
                <a16:creationId xmlns:a16="http://schemas.microsoft.com/office/drawing/2014/main" id="{A2A74285-B228-D844-8005-904CB4842F2E}"/>
              </a:ext>
            </a:extLst>
          </p:cNvPr>
          <p:cNvPicPr>
            <a:picLocks noChangeAspect="1"/>
          </p:cNvPicPr>
          <p:nvPr/>
        </p:nvPicPr>
        <p:blipFill>
          <a:blip r:embed="rId2"/>
          <a:stretch>
            <a:fillRect/>
          </a:stretch>
        </p:blipFill>
        <p:spPr>
          <a:xfrm>
            <a:off x="460976" y="2715488"/>
            <a:ext cx="11270048" cy="1590175"/>
          </a:xfrm>
          <a:prstGeom prst="rect">
            <a:avLst/>
          </a:prstGeom>
          <a:ln>
            <a:solidFill>
              <a:schemeClr val="accent1"/>
            </a:solidFill>
          </a:ln>
        </p:spPr>
      </p:pic>
      <p:sp>
        <p:nvSpPr>
          <p:cNvPr id="7" name="TextBox 6">
            <a:extLst>
              <a:ext uri="{FF2B5EF4-FFF2-40B4-BE49-F238E27FC236}">
                <a16:creationId xmlns:a16="http://schemas.microsoft.com/office/drawing/2014/main" id="{7973A13B-B632-F94D-B2F8-A19631919B5E}"/>
              </a:ext>
            </a:extLst>
          </p:cNvPr>
          <p:cNvSpPr txBox="1"/>
          <p:nvPr/>
        </p:nvSpPr>
        <p:spPr>
          <a:xfrm>
            <a:off x="928254" y="4837471"/>
            <a:ext cx="1050666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Output from –</a:t>
            </a:r>
            <a:r>
              <a:rPr kumimoji="0" lang="en-US" sz="1800" b="0" i="0" u="none" strike="noStrike" kern="1200" cap="none" spc="0" normalizeH="0" baseline="0" noProof="0" dirty="0" err="1">
                <a:ln>
                  <a:noFill/>
                </a:ln>
                <a:solidFill>
                  <a:srgbClr val="000000"/>
                </a:solidFill>
                <a:effectLst/>
                <a:uLnTx/>
                <a:uFillTx/>
                <a:latin typeface="Abadi"/>
                <a:ea typeface="+mn-ea"/>
                <a:cs typeface="+mn-cs"/>
              </a:rPr>
              <a:t>outfmt</a:t>
            </a:r>
            <a:r>
              <a:rPr kumimoji="0" lang="en-US" sz="1800" b="0" i="0" u="none" strike="noStrike" kern="1200" cap="none" spc="0" normalizeH="0" baseline="0" noProof="0" dirty="0">
                <a:ln>
                  <a:noFill/>
                </a:ln>
                <a:solidFill>
                  <a:srgbClr val="000000"/>
                </a:solidFill>
                <a:effectLst/>
                <a:uLnTx/>
                <a:uFillTx/>
                <a:latin typeface="Abadi"/>
                <a:ea typeface="+mn-ea"/>
                <a:cs typeface="+mn-cs"/>
              </a:rPr>
              <a:t> “7 std </a:t>
            </a:r>
            <a:r>
              <a:rPr kumimoji="0" lang="en-US" sz="1800" b="0" i="0" u="none" strike="noStrike" kern="1200" cap="none" spc="0" normalizeH="0" baseline="0" noProof="0" dirty="0" err="1">
                <a:ln>
                  <a:noFill/>
                </a:ln>
                <a:solidFill>
                  <a:srgbClr val="000000"/>
                </a:solidFill>
                <a:effectLst/>
                <a:uLnTx/>
                <a:uFillTx/>
                <a:latin typeface="Abadi"/>
                <a:ea typeface="+mn-ea"/>
                <a:cs typeface="+mn-cs"/>
              </a:rPr>
              <a:t>sskingdom</a:t>
            </a:r>
            <a:r>
              <a:rPr kumimoji="0" lang="en-US" sz="1800" b="0" i="0" u="none" strike="noStrike" kern="1200" cap="none" spc="0" normalizeH="0" baseline="0" noProof="0" dirty="0">
                <a:ln>
                  <a:noFill/>
                </a:ln>
                <a:solidFill>
                  <a:srgbClr val="000000"/>
                </a:solidFill>
                <a:effectLst/>
                <a:uLnTx/>
                <a:uFillTx/>
                <a:latin typeface="Abadi"/>
                <a:ea typeface="+mn-ea"/>
                <a:cs typeface="+mn-cs"/>
              </a:rPr>
              <a:t>”  The standard (“std”) fields 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a:t>
            </a:r>
            <a:r>
              <a:rPr kumimoji="0" lang="en-US" sz="1800" b="0" i="0" u="none" strike="noStrike" kern="1200" cap="none" spc="0" normalizeH="0" baseline="0" noProof="0" dirty="0" err="1">
                <a:ln>
                  <a:noFill/>
                </a:ln>
                <a:solidFill>
                  <a:srgbClr val="000000"/>
                </a:solidFill>
                <a:effectLst/>
                <a:uLnTx/>
                <a:uFillTx/>
                <a:latin typeface="Abadi"/>
                <a:ea typeface="+mn-ea"/>
                <a:cs typeface="+mn-cs"/>
              </a:rPr>
              <a:t>qaccver</a:t>
            </a:r>
            <a:r>
              <a:rPr kumimoji="0" lang="en-US" sz="1800" b="0" i="0" u="none" strike="noStrike" kern="1200" cap="none" spc="0" normalizeH="0" baseline="0" noProof="0" dirty="0">
                <a:ln>
                  <a:noFill/>
                </a:ln>
                <a:solidFill>
                  <a:srgbClr val="000000"/>
                </a:solidFill>
                <a:effectLst/>
                <a:uLnTx/>
                <a:uFillTx/>
                <a:latin typeface="Abadi"/>
                <a:ea typeface="+mn-ea"/>
                <a:cs typeface="+mn-cs"/>
              </a:rPr>
              <a:t> </a:t>
            </a:r>
            <a:r>
              <a:rPr kumimoji="0" lang="en-US" sz="1800" b="0" i="0" u="none" strike="noStrike" kern="1200" cap="none" spc="0" normalizeH="0" baseline="0" noProof="0" dirty="0" err="1">
                <a:ln>
                  <a:noFill/>
                </a:ln>
                <a:solidFill>
                  <a:srgbClr val="000000"/>
                </a:solidFill>
                <a:effectLst/>
                <a:uLnTx/>
                <a:uFillTx/>
                <a:latin typeface="Abadi"/>
                <a:ea typeface="+mn-ea"/>
                <a:cs typeface="+mn-cs"/>
              </a:rPr>
              <a:t>saccver</a:t>
            </a:r>
            <a:r>
              <a:rPr kumimoji="0" lang="en-US" sz="1800" b="0" i="0" u="none" strike="noStrike" kern="1200" cap="none" spc="0" normalizeH="0" baseline="0" noProof="0" dirty="0">
                <a:ln>
                  <a:noFill/>
                </a:ln>
                <a:solidFill>
                  <a:srgbClr val="000000"/>
                </a:solidFill>
                <a:effectLst/>
                <a:uLnTx/>
                <a:uFillTx/>
                <a:latin typeface="Abadi"/>
                <a:ea typeface="+mn-ea"/>
                <a:cs typeface="+mn-cs"/>
              </a:rPr>
              <a:t> </a:t>
            </a:r>
            <a:r>
              <a:rPr kumimoji="0" lang="en-US" sz="1800" b="0" i="0" u="none" strike="noStrike" kern="1200" cap="none" spc="0" normalizeH="0" baseline="0" noProof="0" dirty="0" err="1">
                <a:ln>
                  <a:noFill/>
                </a:ln>
                <a:solidFill>
                  <a:srgbClr val="000000"/>
                </a:solidFill>
                <a:effectLst/>
                <a:uLnTx/>
                <a:uFillTx/>
                <a:latin typeface="Abadi"/>
                <a:ea typeface="+mn-ea"/>
                <a:cs typeface="+mn-cs"/>
              </a:rPr>
              <a:t>pident</a:t>
            </a:r>
            <a:r>
              <a:rPr kumimoji="0" lang="en-US" sz="1800" b="0" i="0" u="none" strike="noStrike" kern="1200" cap="none" spc="0" normalizeH="0" baseline="0" noProof="0" dirty="0">
                <a:ln>
                  <a:noFill/>
                </a:ln>
                <a:solidFill>
                  <a:srgbClr val="000000"/>
                </a:solidFill>
                <a:effectLst/>
                <a:uLnTx/>
                <a:uFillTx/>
                <a:latin typeface="Abadi"/>
                <a:ea typeface="+mn-ea"/>
                <a:cs typeface="+mn-cs"/>
              </a:rPr>
              <a:t> length mismatch </a:t>
            </a:r>
            <a:r>
              <a:rPr kumimoji="0" lang="en-US" sz="1800" b="0" i="0" u="none" strike="noStrike" kern="1200" cap="none" spc="0" normalizeH="0" baseline="0" noProof="0" dirty="0" err="1">
                <a:ln>
                  <a:noFill/>
                </a:ln>
                <a:solidFill>
                  <a:srgbClr val="000000"/>
                </a:solidFill>
                <a:effectLst/>
                <a:uLnTx/>
                <a:uFillTx/>
                <a:latin typeface="Abadi"/>
                <a:ea typeface="+mn-ea"/>
                <a:cs typeface="+mn-cs"/>
              </a:rPr>
              <a:t>gapopen</a:t>
            </a:r>
            <a:r>
              <a:rPr kumimoji="0" lang="en-US" sz="1800" b="0" i="0" u="none" strike="noStrike" kern="1200" cap="none" spc="0" normalizeH="0" baseline="0" noProof="0" dirty="0">
                <a:ln>
                  <a:noFill/>
                </a:ln>
                <a:solidFill>
                  <a:srgbClr val="000000"/>
                </a:solidFill>
                <a:effectLst/>
                <a:uLnTx/>
                <a:uFillTx/>
                <a:latin typeface="Abadi"/>
                <a:ea typeface="+mn-ea"/>
                <a:cs typeface="+mn-cs"/>
              </a:rPr>
              <a:t> </a:t>
            </a:r>
            <a:r>
              <a:rPr kumimoji="0" lang="en-US" sz="1800" b="0" i="0" u="none" strike="noStrike" kern="1200" cap="none" spc="0" normalizeH="0" baseline="0" noProof="0" dirty="0" err="1">
                <a:ln>
                  <a:noFill/>
                </a:ln>
                <a:solidFill>
                  <a:srgbClr val="000000"/>
                </a:solidFill>
                <a:effectLst/>
                <a:uLnTx/>
                <a:uFillTx/>
                <a:latin typeface="Abadi"/>
                <a:ea typeface="+mn-ea"/>
                <a:cs typeface="+mn-cs"/>
              </a:rPr>
              <a:t>qstart</a:t>
            </a:r>
            <a:r>
              <a:rPr kumimoji="0" lang="en-US" sz="1800" b="0" i="0" u="none" strike="noStrike" kern="1200" cap="none" spc="0" normalizeH="0" baseline="0" noProof="0" dirty="0">
                <a:ln>
                  <a:noFill/>
                </a:ln>
                <a:solidFill>
                  <a:srgbClr val="000000"/>
                </a:solidFill>
                <a:effectLst/>
                <a:uLnTx/>
                <a:uFillTx/>
                <a:latin typeface="Abadi"/>
                <a:ea typeface="+mn-ea"/>
                <a:cs typeface="+mn-cs"/>
              </a:rPr>
              <a:t> </a:t>
            </a:r>
            <a:r>
              <a:rPr kumimoji="0" lang="en-US" sz="1800" b="0" i="0" u="none" strike="noStrike" kern="1200" cap="none" spc="0" normalizeH="0" baseline="0" noProof="0" dirty="0" err="1">
                <a:ln>
                  <a:noFill/>
                </a:ln>
                <a:solidFill>
                  <a:srgbClr val="000000"/>
                </a:solidFill>
                <a:effectLst/>
                <a:uLnTx/>
                <a:uFillTx/>
                <a:latin typeface="Abadi"/>
                <a:ea typeface="+mn-ea"/>
                <a:cs typeface="+mn-cs"/>
              </a:rPr>
              <a:t>qend</a:t>
            </a:r>
            <a:r>
              <a:rPr kumimoji="0" lang="en-US" sz="1800" b="0" i="0" u="none" strike="noStrike" kern="1200" cap="none" spc="0" normalizeH="0" baseline="0" noProof="0" dirty="0">
                <a:ln>
                  <a:noFill/>
                </a:ln>
                <a:solidFill>
                  <a:srgbClr val="000000"/>
                </a:solidFill>
                <a:effectLst/>
                <a:uLnTx/>
                <a:uFillTx/>
                <a:latin typeface="Abadi"/>
                <a:ea typeface="+mn-ea"/>
                <a:cs typeface="+mn-cs"/>
              </a:rPr>
              <a:t> </a:t>
            </a:r>
            <a:r>
              <a:rPr kumimoji="0" lang="en-US" sz="1800" b="0" i="0" u="none" strike="noStrike" kern="1200" cap="none" spc="0" normalizeH="0" baseline="0" noProof="0" dirty="0" err="1">
                <a:ln>
                  <a:noFill/>
                </a:ln>
                <a:solidFill>
                  <a:srgbClr val="000000"/>
                </a:solidFill>
                <a:effectLst/>
                <a:uLnTx/>
                <a:uFillTx/>
                <a:latin typeface="Abadi"/>
                <a:ea typeface="+mn-ea"/>
                <a:cs typeface="+mn-cs"/>
              </a:rPr>
              <a:t>sstart</a:t>
            </a:r>
            <a:r>
              <a:rPr kumimoji="0" lang="en-US" sz="1800" b="0" i="0" u="none" strike="noStrike" kern="1200" cap="none" spc="0" normalizeH="0" baseline="0" noProof="0" dirty="0">
                <a:ln>
                  <a:noFill/>
                </a:ln>
                <a:solidFill>
                  <a:srgbClr val="000000"/>
                </a:solidFill>
                <a:effectLst/>
                <a:uLnTx/>
                <a:uFillTx/>
                <a:latin typeface="Abadi"/>
                <a:ea typeface="+mn-ea"/>
                <a:cs typeface="+mn-cs"/>
              </a:rPr>
              <a:t> send </a:t>
            </a:r>
            <a:r>
              <a:rPr kumimoji="0" lang="en-US" sz="1800" b="0" i="0" u="none" strike="noStrike" kern="1200" cap="none" spc="0" normalizeH="0" baseline="0" noProof="0" dirty="0" err="1">
                <a:ln>
                  <a:noFill/>
                </a:ln>
                <a:solidFill>
                  <a:srgbClr val="000000"/>
                </a:solidFill>
                <a:effectLst/>
                <a:uLnTx/>
                <a:uFillTx/>
                <a:latin typeface="Abadi"/>
                <a:ea typeface="+mn-ea"/>
                <a:cs typeface="+mn-cs"/>
              </a:rPr>
              <a:t>evalue</a:t>
            </a:r>
            <a:r>
              <a:rPr kumimoji="0" lang="en-US" sz="1800" b="0" i="0" u="none" strike="noStrike" kern="1200" cap="none" spc="0" normalizeH="0" baseline="0" noProof="0" dirty="0">
                <a:ln>
                  <a:noFill/>
                </a:ln>
                <a:solidFill>
                  <a:srgbClr val="000000"/>
                </a:solidFill>
                <a:effectLst/>
                <a:uLnTx/>
                <a:uFillTx/>
                <a:latin typeface="Abadi"/>
                <a:ea typeface="+mn-ea"/>
                <a:cs typeface="+mn-cs"/>
              </a:rPr>
              <a:t> </a:t>
            </a:r>
            <a:r>
              <a:rPr kumimoji="0" lang="en-US" sz="1800" b="0" i="0" u="none" strike="noStrike" kern="1200" cap="none" spc="0" normalizeH="0" baseline="0" noProof="0" dirty="0" err="1">
                <a:ln>
                  <a:noFill/>
                </a:ln>
                <a:solidFill>
                  <a:srgbClr val="000000"/>
                </a:solidFill>
                <a:effectLst/>
                <a:uLnTx/>
                <a:uFillTx/>
                <a:latin typeface="Abadi"/>
                <a:ea typeface="+mn-ea"/>
                <a:cs typeface="+mn-cs"/>
              </a:rPr>
              <a:t>bitscore</a:t>
            </a:r>
            <a:r>
              <a:rPr kumimoji="0" lang="en-US" sz="1800" b="0" i="0" u="none" strike="noStrike" kern="1200" cap="none" spc="0" normalizeH="0" baseline="0" noProof="0" dirty="0">
                <a:ln>
                  <a:noFill/>
                </a:ln>
                <a:solidFill>
                  <a:srgbClr val="000000"/>
                </a:solidFill>
                <a:effectLst/>
                <a:uLnTx/>
                <a:uFillTx/>
                <a:latin typeface="Abad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 </a:t>
            </a:r>
          </a:p>
        </p:txBody>
      </p:sp>
    </p:spTree>
    <p:extLst>
      <p:ext uri="{BB962C8B-B14F-4D97-AF65-F5344CB8AC3E}">
        <p14:creationId xmlns:p14="http://schemas.microsoft.com/office/powerpoint/2010/main" val="3275395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63BC-66B6-3646-935D-86C581DCCCFC}"/>
              </a:ext>
            </a:extLst>
          </p:cNvPr>
          <p:cNvSpPr>
            <a:spLocks noGrp="1"/>
          </p:cNvSpPr>
          <p:nvPr>
            <p:ph type="title"/>
          </p:nvPr>
        </p:nvSpPr>
        <p:spPr/>
        <p:txBody>
          <a:bodyPr/>
          <a:lstStyle/>
          <a:p>
            <a:r>
              <a:rPr lang="en-US" dirty="0"/>
              <a:t>Comma-delimited Custom Output</a:t>
            </a:r>
          </a:p>
        </p:txBody>
      </p:sp>
      <p:pic>
        <p:nvPicPr>
          <p:cNvPr id="5" name="Picture 4" descr="BLAST+ comma delimited output">
            <a:extLst>
              <a:ext uri="{FF2B5EF4-FFF2-40B4-BE49-F238E27FC236}">
                <a16:creationId xmlns:a16="http://schemas.microsoft.com/office/drawing/2014/main" id="{651D65B5-1B44-524A-A0F8-03BCAF56002A}"/>
              </a:ext>
            </a:extLst>
          </p:cNvPr>
          <p:cNvPicPr>
            <a:picLocks noChangeAspect="1"/>
          </p:cNvPicPr>
          <p:nvPr/>
        </p:nvPicPr>
        <p:blipFill>
          <a:blip r:embed="rId2"/>
          <a:stretch>
            <a:fillRect/>
          </a:stretch>
        </p:blipFill>
        <p:spPr>
          <a:xfrm>
            <a:off x="1025015" y="1887102"/>
            <a:ext cx="8158316" cy="2438351"/>
          </a:xfrm>
          <a:prstGeom prst="rect">
            <a:avLst/>
          </a:prstGeom>
          <a:noFill/>
          <a:ln>
            <a:solidFill>
              <a:schemeClr val="accent1"/>
            </a:solidFill>
          </a:ln>
        </p:spPr>
      </p:pic>
      <p:sp>
        <p:nvSpPr>
          <p:cNvPr id="6" name="TextBox 5">
            <a:extLst>
              <a:ext uri="{FF2B5EF4-FFF2-40B4-BE49-F238E27FC236}">
                <a16:creationId xmlns:a16="http://schemas.microsoft.com/office/drawing/2014/main" id="{3FEF4F07-9F73-5D4B-B29D-C23BE38F4990}"/>
              </a:ext>
            </a:extLst>
          </p:cNvPr>
          <p:cNvSpPr txBox="1"/>
          <p:nvPr/>
        </p:nvSpPr>
        <p:spPr>
          <a:xfrm>
            <a:off x="838201" y="4591663"/>
            <a:ext cx="884657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Output from -</a:t>
            </a:r>
            <a:r>
              <a:rPr kumimoji="0" lang="en-US" sz="1800" b="0" i="0" u="none" strike="noStrike" kern="1200" cap="none" spc="0" normalizeH="0" baseline="0" noProof="0" dirty="0" err="1">
                <a:ln>
                  <a:noFill/>
                </a:ln>
                <a:solidFill>
                  <a:srgbClr val="000000"/>
                </a:solidFill>
                <a:effectLst/>
                <a:uLnTx/>
                <a:uFillTx/>
                <a:latin typeface="Abadi"/>
                <a:ea typeface="+mn-ea"/>
                <a:cs typeface="+mn-cs"/>
              </a:rPr>
              <a:t>outfmt</a:t>
            </a:r>
            <a:r>
              <a:rPr kumimoji="0" lang="en-US" sz="1800" b="0" i="0" u="none" strike="noStrike" kern="1200" cap="none" spc="0" normalizeH="0" baseline="0" noProof="0" dirty="0">
                <a:ln>
                  <a:noFill/>
                </a:ln>
                <a:solidFill>
                  <a:srgbClr val="000000"/>
                </a:solidFill>
                <a:effectLst/>
                <a:uLnTx/>
                <a:uFillTx/>
                <a:latin typeface="Abadi"/>
                <a:ea typeface="+mn-ea"/>
                <a:cs typeface="+mn-cs"/>
              </a:rPr>
              <a:t> "10 </a:t>
            </a:r>
            <a:r>
              <a:rPr kumimoji="0" lang="en-US" sz="1800" b="0" i="0" u="none" strike="noStrike" kern="1200" cap="none" spc="0" normalizeH="0" baseline="0" noProof="0" dirty="0" err="1">
                <a:ln>
                  <a:noFill/>
                </a:ln>
                <a:solidFill>
                  <a:srgbClr val="000000"/>
                </a:solidFill>
                <a:effectLst/>
                <a:uLnTx/>
                <a:uFillTx/>
                <a:latin typeface="Abadi"/>
                <a:ea typeface="+mn-ea"/>
                <a:cs typeface="+mn-cs"/>
              </a:rPr>
              <a:t>sacc</a:t>
            </a:r>
            <a:r>
              <a:rPr kumimoji="0" lang="en-US" sz="1800" b="0" i="0" u="none" strike="noStrike" kern="1200" cap="none" spc="0" normalizeH="0" baseline="0" noProof="0" dirty="0">
                <a:ln>
                  <a:noFill/>
                </a:ln>
                <a:solidFill>
                  <a:srgbClr val="000000"/>
                </a:solidFill>
                <a:effectLst/>
                <a:uLnTx/>
                <a:uFillTx/>
                <a:latin typeface="Abadi"/>
                <a:ea typeface="+mn-ea"/>
                <a:cs typeface="+mn-cs"/>
              </a:rPr>
              <a:t> </a:t>
            </a:r>
            <a:r>
              <a:rPr kumimoji="0" lang="en-US" sz="1800" b="0" i="0" u="none" strike="noStrike" kern="1200" cap="none" spc="0" normalizeH="0" baseline="0" noProof="0" dirty="0" err="1">
                <a:ln>
                  <a:noFill/>
                </a:ln>
                <a:solidFill>
                  <a:srgbClr val="000000"/>
                </a:solidFill>
                <a:effectLst/>
                <a:uLnTx/>
                <a:uFillTx/>
                <a:latin typeface="Abadi"/>
                <a:ea typeface="+mn-ea"/>
                <a:cs typeface="+mn-cs"/>
              </a:rPr>
              <a:t>slen</a:t>
            </a:r>
            <a:r>
              <a:rPr kumimoji="0" lang="en-US" sz="1800" b="0" i="0" u="none" strike="noStrike" kern="1200" cap="none" spc="0" normalizeH="0" baseline="0" noProof="0" dirty="0">
                <a:ln>
                  <a:noFill/>
                </a:ln>
                <a:solidFill>
                  <a:srgbClr val="000000"/>
                </a:solidFill>
                <a:effectLst/>
                <a:uLnTx/>
                <a:uFillTx/>
                <a:latin typeface="Abadi"/>
                <a:ea typeface="+mn-ea"/>
                <a:cs typeface="+mn-cs"/>
              </a:rPr>
              <a:t> </a:t>
            </a:r>
            <a:r>
              <a:rPr kumimoji="0" lang="en-US" sz="1800" b="0" i="0" u="none" strike="noStrike" kern="1200" cap="none" spc="0" normalizeH="0" baseline="0" noProof="0" dirty="0" err="1">
                <a:ln>
                  <a:noFill/>
                </a:ln>
                <a:solidFill>
                  <a:srgbClr val="000000"/>
                </a:solidFill>
                <a:effectLst/>
                <a:uLnTx/>
                <a:uFillTx/>
                <a:latin typeface="Abadi"/>
                <a:ea typeface="+mn-ea"/>
                <a:cs typeface="+mn-cs"/>
              </a:rPr>
              <a:t>staxids</a:t>
            </a:r>
            <a:r>
              <a:rPr kumimoji="0" lang="en-US" sz="1800" b="0" i="0" u="none" strike="noStrike" kern="1200" cap="none" spc="0" normalizeH="0" baseline="0" noProof="0" dirty="0">
                <a:ln>
                  <a:noFill/>
                </a:ln>
                <a:solidFill>
                  <a:srgbClr val="000000"/>
                </a:solidFill>
                <a:effectLst/>
                <a:uLnTx/>
                <a:uFillTx/>
                <a:latin typeface="Abadi"/>
                <a:ea typeface="+mn-ea"/>
                <a:cs typeface="+mn-cs"/>
              </a:rPr>
              <a:t> </a:t>
            </a:r>
            <a:r>
              <a:rPr kumimoji="0" lang="en-US" sz="1800" b="0" i="0" u="none" strike="noStrike" kern="1200" cap="none" spc="0" normalizeH="0" baseline="0" noProof="0" dirty="0" err="1">
                <a:ln>
                  <a:noFill/>
                </a:ln>
                <a:solidFill>
                  <a:srgbClr val="000000"/>
                </a:solidFill>
                <a:effectLst/>
                <a:uLnTx/>
                <a:uFillTx/>
                <a:latin typeface="Abadi"/>
                <a:ea typeface="+mn-ea"/>
                <a:cs typeface="+mn-cs"/>
              </a:rPr>
              <a:t>sscinames</a:t>
            </a:r>
            <a:r>
              <a:rPr kumimoji="0" lang="en-US" sz="1800" b="0" i="0" u="none" strike="noStrike" kern="1200" cap="none" spc="0" normalizeH="0" baseline="0" noProof="0" dirty="0">
                <a:ln>
                  <a:noFill/>
                </a:ln>
                <a:solidFill>
                  <a:srgbClr val="000000"/>
                </a:solidFill>
                <a:effectLst/>
                <a:uLnTx/>
                <a:uFillTx/>
                <a:latin typeface="Abadi"/>
                <a:ea typeface="+mn-ea"/>
                <a:cs typeface="+mn-cs"/>
              </a:rPr>
              <a:t>”.  Completely custom output can also be created with -</a:t>
            </a:r>
            <a:r>
              <a:rPr kumimoji="0" lang="en-US" sz="1800" b="0" i="0" u="none" strike="noStrike" kern="1200" cap="none" spc="0" normalizeH="0" baseline="0" noProof="0" dirty="0" err="1">
                <a:ln>
                  <a:noFill/>
                </a:ln>
                <a:solidFill>
                  <a:srgbClr val="000000"/>
                </a:solidFill>
                <a:effectLst/>
                <a:uLnTx/>
                <a:uFillTx/>
                <a:latin typeface="Abadi"/>
                <a:ea typeface="+mn-ea"/>
                <a:cs typeface="+mn-cs"/>
              </a:rPr>
              <a:t>outfmt</a:t>
            </a:r>
            <a:r>
              <a:rPr kumimoji="0" lang="en-US" sz="1800" b="0" i="0" u="none" strike="noStrike" kern="1200" cap="none" spc="0" normalizeH="0" baseline="0" noProof="0" dirty="0">
                <a:ln>
                  <a:noFill/>
                </a:ln>
                <a:solidFill>
                  <a:srgbClr val="000000"/>
                </a:solidFill>
                <a:effectLst/>
                <a:uLnTx/>
                <a:uFillTx/>
                <a:latin typeface="Abadi"/>
                <a:ea typeface="+mn-ea"/>
                <a:cs typeface="+mn-cs"/>
              </a:rPr>
              <a:t> 6 and 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See also: </a:t>
            </a:r>
            <a:r>
              <a:rPr kumimoji="0" lang="en-US" sz="1800" b="0" i="0" u="none" strike="noStrike" kern="1200" cap="none" spc="0" normalizeH="0" baseline="0" noProof="0" dirty="0">
                <a:ln>
                  <a:noFill/>
                </a:ln>
                <a:solidFill>
                  <a:srgbClr val="000000"/>
                </a:solidFill>
                <a:effectLst/>
                <a:uLnTx/>
                <a:uFillTx/>
                <a:latin typeface="Abadi"/>
                <a:ea typeface="+mn-ea"/>
                <a:cs typeface="+mn-cs"/>
                <a:hlinkClick r:id="rId3"/>
              </a:rPr>
              <a:t>https://www.ncbi.nlm.nih.gov/books/NBK279682/</a:t>
            </a:r>
            <a:endParaRPr kumimoji="0" lang="en-US" sz="1800" b="0" i="0" u="none" strike="noStrike" kern="1200" cap="none" spc="0" normalizeH="0" baseline="0" noProof="0" dirty="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badi"/>
              <a:ea typeface="+mn-ea"/>
              <a:cs typeface="+mn-cs"/>
            </a:endParaRPr>
          </a:p>
        </p:txBody>
      </p:sp>
    </p:spTree>
    <p:extLst>
      <p:ext uri="{BB962C8B-B14F-4D97-AF65-F5344CB8AC3E}">
        <p14:creationId xmlns:p14="http://schemas.microsoft.com/office/powerpoint/2010/main" val="29858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4B6D1-FFFA-4C46-A7BC-F238647EC8D5}"/>
              </a:ext>
            </a:extLst>
          </p:cNvPr>
          <p:cNvSpPr>
            <a:spLocks noGrp="1"/>
          </p:cNvSpPr>
          <p:nvPr>
            <p:ph type="title"/>
          </p:nvPr>
        </p:nvSpPr>
        <p:spPr/>
        <p:txBody>
          <a:bodyPr/>
          <a:lstStyle/>
          <a:p>
            <a:r>
              <a:rPr lang="en-US" dirty="0"/>
              <a:t>Expect Values</a:t>
            </a:r>
          </a:p>
        </p:txBody>
      </p:sp>
      <p:sp>
        <p:nvSpPr>
          <p:cNvPr id="3" name="Content Placeholder 2">
            <a:extLst>
              <a:ext uri="{FF2B5EF4-FFF2-40B4-BE49-F238E27FC236}">
                <a16:creationId xmlns:a16="http://schemas.microsoft.com/office/drawing/2014/main" id="{16EC077A-70F3-4D49-95EA-ACEC9C803C9B}"/>
              </a:ext>
            </a:extLst>
          </p:cNvPr>
          <p:cNvSpPr>
            <a:spLocks noGrp="1"/>
          </p:cNvSpPr>
          <p:nvPr>
            <p:ph sz="quarter" idx="10"/>
          </p:nvPr>
        </p:nvSpPr>
        <p:spPr/>
        <p:txBody>
          <a:bodyPr>
            <a:normAutofit/>
          </a:bodyPr>
          <a:lstStyle/>
          <a:p>
            <a:r>
              <a:rPr lang="en-US" dirty="0"/>
              <a:t>The number of alignments expected by chance with a given score</a:t>
            </a:r>
          </a:p>
          <a:p>
            <a:r>
              <a:rPr lang="en-US" dirty="0"/>
              <a:t>The larger the database, the more alignments are expected at a given score</a:t>
            </a:r>
          </a:p>
          <a:p>
            <a:r>
              <a:rPr lang="en-US" dirty="0"/>
              <a:t>“Errors per Query” or “FALSE Positive rate”</a:t>
            </a:r>
          </a:p>
          <a:p>
            <a:r>
              <a:rPr lang="en-US" dirty="0"/>
              <a:t>For small expect values (less than 0.01), the expect value and p-value are approximately the same.</a:t>
            </a:r>
          </a:p>
          <a:p>
            <a:r>
              <a:rPr lang="en-US" dirty="0"/>
              <a:t>Also </a:t>
            </a:r>
            <a:r>
              <a:rPr lang="en-US" dirty="0">
                <a:hlinkClick r:id="rId2"/>
              </a:rPr>
              <a:t>https://www.ncbi.nlm.nih.gov/BLAST/tutorial/Altschul-1.html</a:t>
            </a:r>
            <a:endParaRPr lang="en-US" dirty="0"/>
          </a:p>
          <a:p>
            <a:pPr marL="0" indent="0">
              <a:buNone/>
            </a:pPr>
            <a:endParaRPr lang="en-US" dirty="0"/>
          </a:p>
        </p:txBody>
      </p:sp>
    </p:spTree>
    <p:extLst>
      <p:ext uri="{BB962C8B-B14F-4D97-AF65-F5344CB8AC3E}">
        <p14:creationId xmlns:p14="http://schemas.microsoft.com/office/powerpoint/2010/main" val="3296215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3D463-7FE5-8A41-835C-9F523693B41A}"/>
              </a:ext>
            </a:extLst>
          </p:cNvPr>
          <p:cNvSpPr>
            <a:spLocks noGrp="1"/>
          </p:cNvSpPr>
          <p:nvPr>
            <p:ph type="title"/>
          </p:nvPr>
        </p:nvSpPr>
        <p:spPr/>
        <p:txBody>
          <a:bodyPr/>
          <a:lstStyle/>
          <a:p>
            <a:r>
              <a:rPr lang="en-US" dirty="0"/>
              <a:t>Start a Search</a:t>
            </a:r>
          </a:p>
        </p:txBody>
      </p:sp>
      <p:pic>
        <p:nvPicPr>
          <p:cNvPr id="6" name="Content Placeholder 5" descr="Screen shot of commands to run Elastic-BLAST.">
            <a:extLst>
              <a:ext uri="{FF2B5EF4-FFF2-40B4-BE49-F238E27FC236}">
                <a16:creationId xmlns:a16="http://schemas.microsoft.com/office/drawing/2014/main" id="{B4AC14CC-7E22-954E-B8EE-4EF34AC3F37F}"/>
              </a:ext>
            </a:extLst>
          </p:cNvPr>
          <p:cNvPicPr>
            <a:picLocks noGrp="1" noChangeAspect="1"/>
          </p:cNvPicPr>
          <p:nvPr>
            <p:ph sz="quarter" idx="10"/>
          </p:nvPr>
        </p:nvPicPr>
        <p:blipFill>
          <a:blip r:embed="rId2"/>
          <a:stretch>
            <a:fillRect/>
          </a:stretch>
        </p:blipFill>
        <p:spPr>
          <a:xfrm>
            <a:off x="1435889" y="1920875"/>
            <a:ext cx="9320221" cy="3930650"/>
          </a:xfrm>
          <a:ln>
            <a:solidFill>
              <a:schemeClr val="accent1">
                <a:shade val="50000"/>
              </a:schemeClr>
            </a:solidFill>
          </a:ln>
        </p:spPr>
      </p:pic>
    </p:spTree>
    <p:extLst>
      <p:ext uri="{BB962C8B-B14F-4D97-AF65-F5344CB8AC3E}">
        <p14:creationId xmlns:p14="http://schemas.microsoft.com/office/powerpoint/2010/main" val="208363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01EE6-8758-46B8-B786-A819A7E3FA78}"/>
              </a:ext>
            </a:extLst>
          </p:cNvPr>
          <p:cNvSpPr>
            <a:spLocks noGrp="1"/>
          </p:cNvSpPr>
          <p:nvPr>
            <p:ph type="title"/>
          </p:nvPr>
        </p:nvSpPr>
        <p:spPr/>
        <p:txBody>
          <a:bodyPr/>
          <a:lstStyle/>
          <a:p>
            <a:pPr algn="ctr"/>
            <a:r>
              <a:rPr lang="en-US" dirty="0">
                <a:latin typeface="Gill Sans MT" panose="020B0502020104020203" pitchFamily="34" charset="0"/>
              </a:rPr>
              <a:t>Need for the STRIDES Initiative</a:t>
            </a:r>
            <a:br>
              <a:rPr lang="en-US" dirty="0">
                <a:latin typeface="Gill Sans MT" panose="020B0502020104020203" pitchFamily="34" charset="0"/>
              </a:rPr>
            </a:br>
            <a:endParaRPr lang="en-US"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CA667A96-D194-4A0E-A8AB-D68F70CEB653}"/>
              </a:ext>
            </a:extLst>
          </p:cNvPr>
          <p:cNvSpPr>
            <a:spLocks noGrp="1"/>
          </p:cNvSpPr>
          <p:nvPr>
            <p:ph sz="quarter" idx="10"/>
          </p:nvPr>
        </p:nvSpPr>
        <p:spPr>
          <a:xfrm>
            <a:off x="743197" y="1333129"/>
            <a:ext cx="10515600" cy="5174631"/>
          </a:xfrm>
        </p:spPr>
        <p:txBody>
          <a:bodyPr>
            <a:normAutofit/>
          </a:bodyPr>
          <a:lstStyle/>
          <a:p>
            <a:pPr marL="0" indent="0">
              <a:buNone/>
            </a:pPr>
            <a:r>
              <a:rPr lang="en-US"/>
              <a:t>The </a:t>
            </a:r>
            <a:r>
              <a:rPr lang="en-US" b="1"/>
              <a:t>NIH </a:t>
            </a:r>
            <a:r>
              <a:rPr lang="en-US" b="1" u="sng"/>
              <a:t>S</a:t>
            </a:r>
            <a:r>
              <a:rPr lang="en-US" b="1"/>
              <a:t>cience and </a:t>
            </a:r>
            <a:r>
              <a:rPr lang="en-US" b="1" u="sng"/>
              <a:t>T</a:t>
            </a:r>
            <a:r>
              <a:rPr lang="en-US" b="1"/>
              <a:t>echnology </a:t>
            </a:r>
            <a:r>
              <a:rPr lang="en-US" b="1" u="sng"/>
              <a:t>R</a:t>
            </a:r>
            <a:r>
              <a:rPr lang="en-US" b="1"/>
              <a:t>esearch </a:t>
            </a:r>
            <a:r>
              <a:rPr lang="en-US" b="1" u="sng"/>
              <a:t>I</a:t>
            </a:r>
            <a:r>
              <a:rPr lang="en-US" b="1"/>
              <a:t>nfrastructure for </a:t>
            </a:r>
            <a:r>
              <a:rPr lang="en-US" b="1" u="sng"/>
              <a:t>D</a:t>
            </a:r>
            <a:r>
              <a:rPr lang="en-US" b="1"/>
              <a:t>iscovery, </a:t>
            </a:r>
            <a:r>
              <a:rPr lang="en-US" b="1" u="sng"/>
              <a:t>E</a:t>
            </a:r>
            <a:r>
              <a:rPr lang="en-US" b="1"/>
              <a:t>xperimentation, and </a:t>
            </a:r>
            <a:r>
              <a:rPr lang="en-US" b="1" u="sng"/>
              <a:t>S</a:t>
            </a:r>
            <a:r>
              <a:rPr lang="en-US" b="1"/>
              <a:t>ustainability (STRIDES)</a:t>
            </a:r>
            <a:r>
              <a:rPr lang="en-US"/>
              <a:t> </a:t>
            </a:r>
            <a:r>
              <a:rPr lang="en-US" b="1"/>
              <a:t>Initiative</a:t>
            </a:r>
            <a:r>
              <a:rPr lang="en-US"/>
              <a:t> allows NIH to explore the use of cloud environments to streamline NIH data use by partnering with commercial providers. NIH’s STRIDES Initiative provides cost-effective access to industry-leading partners to help advance biomedical research. These partnerships enable access to rich datasets and advanced computational infrastructure, tools, and services.</a:t>
            </a:r>
            <a:r>
              <a:rPr lang="en-US" sz="2800">
                <a:latin typeface="Gill Sans MT" panose="020B0502020104020203" pitchFamily="34" charset="0"/>
              </a:rPr>
              <a:t>                 </a:t>
            </a:r>
            <a:endParaRPr lang="en-US">
              <a:latin typeface="Gill Sans MT" panose="020B0502020104020203" pitchFamily="34" charset="0"/>
            </a:endParaRPr>
          </a:p>
          <a:p>
            <a:pPr marL="0" indent="0">
              <a:buNone/>
            </a:pPr>
            <a:r>
              <a:rPr lang="en-US" sz="2800">
                <a:latin typeface="Gill Sans MT" panose="020B0502020104020203" pitchFamily="34" charset="0"/>
                <a:hlinkClick r:id="rId3"/>
              </a:rPr>
              <a:t>https</a:t>
            </a:r>
            <a:r>
              <a:rPr lang="en-US" sz="2800" dirty="0">
                <a:latin typeface="Gill Sans MT" panose="020B0502020104020203" pitchFamily="34" charset="0"/>
                <a:hlinkClick r:id="rId3"/>
              </a:rPr>
              <a:t>://commonfund.nih.gov</a:t>
            </a:r>
            <a:r>
              <a:rPr lang="en-US" sz="2800">
                <a:latin typeface="Gill Sans MT" panose="020B0502020104020203" pitchFamily="34" charset="0"/>
                <a:hlinkClick r:id="rId3"/>
              </a:rPr>
              <a:t>/strides</a:t>
            </a:r>
            <a:endParaRPr lang="en-US" sz="2800">
              <a:latin typeface="Gill Sans MT" panose="020B0502020104020203" pitchFamily="34" charset="0"/>
            </a:endParaRPr>
          </a:p>
          <a:p>
            <a:pPr marL="0" indent="0">
              <a:buNone/>
            </a:pPr>
            <a:r>
              <a:rPr lang="en-US">
                <a:latin typeface="Gill Sans MT" panose="020B0502020104020203" pitchFamily="34" charset="0"/>
                <a:hlinkClick r:id="rId4"/>
              </a:rPr>
              <a:t>https://datascience.nih.gov/strides</a:t>
            </a:r>
            <a:endParaRPr lang="en-US" sz="2800" dirty="0">
              <a:latin typeface="Gill Sans MT" panose="020B0502020104020203" pitchFamily="34" charset="0"/>
            </a:endParaRPr>
          </a:p>
          <a:p>
            <a:endParaRPr lang="en-US" dirty="0">
              <a:latin typeface="Gill Sans MT" panose="020B0502020104020203" pitchFamily="34" charset="0"/>
            </a:endParaRPr>
          </a:p>
        </p:txBody>
      </p:sp>
    </p:spTree>
    <p:extLst>
      <p:ext uri="{BB962C8B-B14F-4D97-AF65-F5344CB8AC3E}">
        <p14:creationId xmlns:p14="http://schemas.microsoft.com/office/powerpoint/2010/main" val="1163133494"/>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8F404-B8C2-F641-9D99-BAD72FDCA9C5}"/>
              </a:ext>
            </a:extLst>
          </p:cNvPr>
          <p:cNvSpPr>
            <a:spLocks noGrp="1"/>
          </p:cNvSpPr>
          <p:nvPr>
            <p:ph type="title"/>
          </p:nvPr>
        </p:nvSpPr>
        <p:spPr/>
        <p:txBody>
          <a:bodyPr/>
          <a:lstStyle/>
          <a:p>
            <a:r>
              <a:rPr lang="en-US" dirty="0"/>
              <a:t>Accessing Results</a:t>
            </a:r>
          </a:p>
        </p:txBody>
      </p:sp>
      <p:pic>
        <p:nvPicPr>
          <p:cNvPr id="6" name="Picture 5" descr="Example of how to check for results in cloud buck and how to download them.">
            <a:extLst>
              <a:ext uri="{FF2B5EF4-FFF2-40B4-BE49-F238E27FC236}">
                <a16:creationId xmlns:a16="http://schemas.microsoft.com/office/drawing/2014/main" id="{C5B9CF49-33C2-CA43-B2DF-F93851C10B5D}"/>
              </a:ext>
            </a:extLst>
          </p:cNvPr>
          <p:cNvPicPr>
            <a:picLocks noChangeAspect="1"/>
          </p:cNvPicPr>
          <p:nvPr/>
        </p:nvPicPr>
        <p:blipFill>
          <a:blip r:embed="rId2"/>
          <a:stretch>
            <a:fillRect/>
          </a:stretch>
        </p:blipFill>
        <p:spPr>
          <a:xfrm>
            <a:off x="4147795" y="1288198"/>
            <a:ext cx="7230358" cy="4094508"/>
          </a:xfrm>
          <a:prstGeom prst="rect">
            <a:avLst/>
          </a:prstGeom>
          <a:ln>
            <a:solidFill>
              <a:schemeClr val="accent1">
                <a:shade val="50000"/>
              </a:schemeClr>
            </a:solidFill>
          </a:ln>
        </p:spPr>
      </p:pic>
    </p:spTree>
    <p:extLst>
      <p:ext uri="{BB962C8B-B14F-4D97-AF65-F5344CB8AC3E}">
        <p14:creationId xmlns:p14="http://schemas.microsoft.com/office/powerpoint/2010/main" val="583988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67421-A6C4-BF41-BC6A-1A52B5041CC7}"/>
              </a:ext>
            </a:extLst>
          </p:cNvPr>
          <p:cNvSpPr>
            <a:spLocks noGrp="1"/>
          </p:cNvSpPr>
          <p:nvPr>
            <p:ph type="title"/>
          </p:nvPr>
        </p:nvSpPr>
        <p:spPr/>
        <p:txBody>
          <a:bodyPr/>
          <a:lstStyle/>
          <a:p>
            <a:r>
              <a:rPr lang="en-US" dirty="0"/>
              <a:t>Using the console to see CPU utilization</a:t>
            </a:r>
          </a:p>
        </p:txBody>
      </p:sp>
      <p:pic>
        <p:nvPicPr>
          <p:cNvPr id="4" name="Picture 3" descr="Part of the GCP console">
            <a:extLst>
              <a:ext uri="{FF2B5EF4-FFF2-40B4-BE49-F238E27FC236}">
                <a16:creationId xmlns:a16="http://schemas.microsoft.com/office/drawing/2014/main" id="{E610962A-9BCB-6B43-8ABC-EDA31D8BA20F}"/>
              </a:ext>
            </a:extLst>
          </p:cNvPr>
          <p:cNvPicPr>
            <a:picLocks noChangeAspect="1"/>
          </p:cNvPicPr>
          <p:nvPr/>
        </p:nvPicPr>
        <p:blipFill>
          <a:blip r:embed="rId2"/>
          <a:stretch>
            <a:fillRect/>
          </a:stretch>
        </p:blipFill>
        <p:spPr>
          <a:xfrm>
            <a:off x="2871470" y="1536541"/>
            <a:ext cx="4704980" cy="4287837"/>
          </a:xfrm>
          <a:prstGeom prst="rect">
            <a:avLst/>
          </a:prstGeom>
          <a:ln>
            <a:solidFill>
              <a:schemeClr val="accent1"/>
            </a:solidFill>
          </a:ln>
        </p:spPr>
      </p:pic>
      <p:sp>
        <p:nvSpPr>
          <p:cNvPr id="8" name="Left Arrow 7" descr="Arrow points to compute engine in menu">
            <a:extLst>
              <a:ext uri="{FF2B5EF4-FFF2-40B4-BE49-F238E27FC236}">
                <a16:creationId xmlns:a16="http://schemas.microsoft.com/office/drawing/2014/main" id="{3C587D15-70B1-1F47-849C-6380E39963DF}"/>
              </a:ext>
            </a:extLst>
          </p:cNvPr>
          <p:cNvSpPr/>
          <p:nvPr/>
        </p:nvSpPr>
        <p:spPr>
          <a:xfrm>
            <a:off x="5006340" y="3550920"/>
            <a:ext cx="1173480" cy="2514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9" name="Left Arrow 8" descr="arrow points to instance groups in menu">
            <a:extLst>
              <a:ext uri="{FF2B5EF4-FFF2-40B4-BE49-F238E27FC236}">
                <a16:creationId xmlns:a16="http://schemas.microsoft.com/office/drawing/2014/main" id="{89DA0F06-2467-B042-B2DE-4E47D15258DF}"/>
              </a:ext>
            </a:extLst>
          </p:cNvPr>
          <p:cNvSpPr/>
          <p:nvPr/>
        </p:nvSpPr>
        <p:spPr>
          <a:xfrm>
            <a:off x="6019800" y="5270818"/>
            <a:ext cx="1173480" cy="2514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Tree>
    <p:extLst>
      <p:ext uri="{BB962C8B-B14F-4D97-AF65-F5344CB8AC3E}">
        <p14:creationId xmlns:p14="http://schemas.microsoft.com/office/powerpoint/2010/main" val="38651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EE28-42A8-C64A-AF7D-B9CBCE45F07B}"/>
              </a:ext>
            </a:extLst>
          </p:cNvPr>
          <p:cNvSpPr>
            <a:spLocks noGrp="1"/>
          </p:cNvSpPr>
          <p:nvPr>
            <p:ph type="title"/>
          </p:nvPr>
        </p:nvSpPr>
        <p:spPr/>
        <p:txBody>
          <a:bodyPr/>
          <a:lstStyle/>
          <a:p>
            <a:r>
              <a:rPr lang="en-US" dirty="0"/>
              <a:t>Monitoring</a:t>
            </a:r>
          </a:p>
        </p:txBody>
      </p:sp>
      <p:pic>
        <p:nvPicPr>
          <p:cNvPr id="5" name="Picture 4" descr="Performance grapph">
            <a:extLst>
              <a:ext uri="{FF2B5EF4-FFF2-40B4-BE49-F238E27FC236}">
                <a16:creationId xmlns:a16="http://schemas.microsoft.com/office/drawing/2014/main" id="{0AB29DEC-AA86-4044-B923-203781D02D95}"/>
              </a:ext>
            </a:extLst>
          </p:cNvPr>
          <p:cNvPicPr>
            <a:picLocks noChangeAspect="1"/>
          </p:cNvPicPr>
          <p:nvPr/>
        </p:nvPicPr>
        <p:blipFill>
          <a:blip r:embed="rId2"/>
          <a:stretch>
            <a:fillRect/>
          </a:stretch>
        </p:blipFill>
        <p:spPr>
          <a:xfrm>
            <a:off x="2466949" y="3259993"/>
            <a:ext cx="9317305" cy="2848274"/>
          </a:xfrm>
          <a:prstGeom prst="rect">
            <a:avLst/>
          </a:prstGeom>
          <a:ln>
            <a:solidFill>
              <a:schemeClr val="accent1"/>
            </a:solidFill>
          </a:ln>
        </p:spPr>
      </p:pic>
      <p:grpSp>
        <p:nvGrpSpPr>
          <p:cNvPr id="3" name="Group 2" descr="Part of the GCP console showng instances with an arrow pointing to the Monitoring link.">
            <a:extLst>
              <a:ext uri="{FF2B5EF4-FFF2-40B4-BE49-F238E27FC236}">
                <a16:creationId xmlns:a16="http://schemas.microsoft.com/office/drawing/2014/main" id="{5FBBA6F1-B652-8F40-9E6A-B7C83209B568}"/>
              </a:ext>
            </a:extLst>
          </p:cNvPr>
          <p:cNvGrpSpPr/>
          <p:nvPr/>
        </p:nvGrpSpPr>
        <p:grpSpPr>
          <a:xfrm>
            <a:off x="544407" y="1351696"/>
            <a:ext cx="5621865" cy="2983750"/>
            <a:chOff x="544407" y="1351696"/>
            <a:chExt cx="5621865" cy="2983750"/>
          </a:xfrm>
        </p:grpSpPr>
        <p:pic>
          <p:nvPicPr>
            <p:cNvPr id="7" name="Picture 6" descr="Part of the GCP console">
              <a:extLst>
                <a:ext uri="{FF2B5EF4-FFF2-40B4-BE49-F238E27FC236}">
                  <a16:creationId xmlns:a16="http://schemas.microsoft.com/office/drawing/2014/main" id="{7E26FA20-787A-204A-B869-7693454F20F6}"/>
                </a:ext>
              </a:extLst>
            </p:cNvPr>
            <p:cNvPicPr>
              <a:picLocks noChangeAspect="1"/>
            </p:cNvPicPr>
            <p:nvPr/>
          </p:nvPicPr>
          <p:blipFill rotWithShape="1">
            <a:blip r:embed="rId3"/>
            <a:srcRect r="25160" b="31331"/>
            <a:stretch/>
          </p:blipFill>
          <p:spPr>
            <a:xfrm>
              <a:off x="544407" y="1351696"/>
              <a:ext cx="5621865" cy="2983750"/>
            </a:xfrm>
            <a:prstGeom prst="rect">
              <a:avLst/>
            </a:prstGeom>
            <a:ln>
              <a:solidFill>
                <a:schemeClr val="accent1"/>
              </a:solidFill>
            </a:ln>
          </p:spPr>
        </p:pic>
        <p:sp>
          <p:nvSpPr>
            <p:cNvPr id="8" name="Left Arrow 7" descr="Arrow points to monitoring in console view">
              <a:extLst>
                <a:ext uri="{FF2B5EF4-FFF2-40B4-BE49-F238E27FC236}">
                  <a16:creationId xmlns:a16="http://schemas.microsoft.com/office/drawing/2014/main" id="{7366FAE9-69AE-C64C-8002-D0D5CA229494}"/>
                </a:ext>
              </a:extLst>
            </p:cNvPr>
            <p:cNvSpPr/>
            <p:nvPr/>
          </p:nvSpPr>
          <p:spPr>
            <a:xfrm>
              <a:off x="2278423" y="1685717"/>
              <a:ext cx="1154356" cy="2375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grpSp>
    </p:spTree>
    <p:extLst>
      <p:ext uri="{BB962C8B-B14F-4D97-AF65-F5344CB8AC3E}">
        <p14:creationId xmlns:p14="http://schemas.microsoft.com/office/powerpoint/2010/main" val="2074990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67D20-B611-0543-87CC-DD4220253FEA}"/>
              </a:ext>
            </a:extLst>
          </p:cNvPr>
          <p:cNvSpPr>
            <a:spLocks noGrp="1"/>
          </p:cNvSpPr>
          <p:nvPr>
            <p:ph type="title"/>
          </p:nvPr>
        </p:nvSpPr>
        <p:spPr/>
        <p:txBody>
          <a:bodyPr>
            <a:normAutofit/>
          </a:bodyPr>
          <a:lstStyle/>
          <a:p>
            <a:r>
              <a:rPr lang="en-US" sz="4000" dirty="0"/>
              <a:t>Looking for suspicious matches in our results.</a:t>
            </a:r>
          </a:p>
        </p:txBody>
      </p:sp>
      <p:pic>
        <p:nvPicPr>
          <p:cNvPr id="9" name="Content Placeholder 8" descr="BLAST tabular output">
            <a:extLst>
              <a:ext uri="{FF2B5EF4-FFF2-40B4-BE49-F238E27FC236}">
                <a16:creationId xmlns:a16="http://schemas.microsoft.com/office/drawing/2014/main" id="{9A495823-6F37-C840-9513-7A088E880C44}"/>
              </a:ext>
            </a:extLst>
          </p:cNvPr>
          <p:cNvPicPr>
            <a:picLocks noGrp="1" noChangeAspect="1"/>
          </p:cNvPicPr>
          <p:nvPr>
            <p:ph sz="quarter" idx="10"/>
          </p:nvPr>
        </p:nvPicPr>
        <p:blipFill>
          <a:blip r:embed="rId2"/>
          <a:stretch>
            <a:fillRect/>
          </a:stretch>
        </p:blipFill>
        <p:spPr>
          <a:xfrm>
            <a:off x="838200" y="3179325"/>
            <a:ext cx="10515600" cy="1413749"/>
          </a:xfrm>
          <a:ln>
            <a:solidFill>
              <a:schemeClr val="accent1">
                <a:shade val="50000"/>
              </a:schemeClr>
            </a:solidFill>
          </a:ln>
        </p:spPr>
      </p:pic>
      <p:graphicFrame>
        <p:nvGraphicFramePr>
          <p:cNvPr id="6" name="Table 6" descr="Table of domains vs counts">
            <a:extLst>
              <a:ext uri="{FF2B5EF4-FFF2-40B4-BE49-F238E27FC236}">
                <a16:creationId xmlns:a16="http://schemas.microsoft.com/office/drawing/2014/main" id="{50911E2E-C9A3-494F-B871-CBA7F67C886A}"/>
              </a:ext>
            </a:extLst>
          </p:cNvPr>
          <p:cNvGraphicFramePr>
            <a:graphicFrameLocks noGrp="1"/>
          </p:cNvGraphicFramePr>
          <p:nvPr/>
        </p:nvGraphicFramePr>
        <p:xfrm>
          <a:off x="8174817" y="1762896"/>
          <a:ext cx="3104842" cy="1698954"/>
        </p:xfrm>
        <a:graphic>
          <a:graphicData uri="http://schemas.openxmlformats.org/drawingml/2006/table">
            <a:tbl>
              <a:tblPr firstRow="1" bandRow="1">
                <a:tableStyleId>{5C22544A-7EE6-4342-B048-85BDC9FD1C3A}</a:tableStyleId>
              </a:tblPr>
              <a:tblGrid>
                <a:gridCol w="1529356">
                  <a:extLst>
                    <a:ext uri="{9D8B030D-6E8A-4147-A177-3AD203B41FA5}">
                      <a16:colId xmlns:a16="http://schemas.microsoft.com/office/drawing/2014/main" val="2901419231"/>
                    </a:ext>
                  </a:extLst>
                </a:gridCol>
                <a:gridCol w="1575486">
                  <a:extLst>
                    <a:ext uri="{9D8B030D-6E8A-4147-A177-3AD203B41FA5}">
                      <a16:colId xmlns:a16="http://schemas.microsoft.com/office/drawing/2014/main" val="3805484600"/>
                    </a:ext>
                  </a:extLst>
                </a:gridCol>
              </a:tblGrid>
              <a:tr h="601674">
                <a:tc>
                  <a:txBody>
                    <a:bodyPr/>
                    <a:lstStyle/>
                    <a:p>
                      <a:r>
                        <a:rPr lang="en-US" dirty="0"/>
                        <a:t>Domain</a:t>
                      </a:r>
                    </a:p>
                  </a:txBody>
                  <a:tcPr/>
                </a:tc>
                <a:tc>
                  <a:txBody>
                    <a:bodyPr/>
                    <a:lstStyle/>
                    <a:p>
                      <a:r>
                        <a:rPr lang="en-US" dirty="0"/>
                        <a:t>Number</a:t>
                      </a:r>
                    </a:p>
                  </a:txBody>
                  <a:tcPr/>
                </a:tc>
                <a:extLst>
                  <a:ext uri="{0D108BD9-81ED-4DB2-BD59-A6C34878D82A}">
                    <a16:rowId xmlns:a16="http://schemas.microsoft.com/office/drawing/2014/main" val="741517926"/>
                  </a:ext>
                </a:extLst>
              </a:tr>
              <a:tr h="319816">
                <a:tc>
                  <a:txBody>
                    <a:bodyPr/>
                    <a:lstStyle/>
                    <a:p>
                      <a:r>
                        <a:rPr lang="en-US" dirty="0"/>
                        <a:t>Virus</a:t>
                      </a:r>
                    </a:p>
                  </a:txBody>
                  <a:tcPr/>
                </a:tc>
                <a:tc>
                  <a:txBody>
                    <a:bodyPr/>
                    <a:lstStyle/>
                    <a:p>
                      <a:r>
                        <a:rPr lang="en-US" dirty="0"/>
                        <a:t>549</a:t>
                      </a:r>
                    </a:p>
                  </a:txBody>
                  <a:tcPr/>
                </a:tc>
                <a:extLst>
                  <a:ext uri="{0D108BD9-81ED-4DB2-BD59-A6C34878D82A}">
                    <a16:rowId xmlns:a16="http://schemas.microsoft.com/office/drawing/2014/main" val="3569073544"/>
                  </a:ext>
                </a:extLst>
              </a:tr>
              <a:tr h="319816">
                <a:tc>
                  <a:txBody>
                    <a:bodyPr/>
                    <a:lstStyle/>
                    <a:p>
                      <a:r>
                        <a:rPr lang="en-US" dirty="0"/>
                        <a:t>Bacteria</a:t>
                      </a:r>
                    </a:p>
                  </a:txBody>
                  <a:tcPr/>
                </a:tc>
                <a:tc>
                  <a:txBody>
                    <a:bodyPr/>
                    <a:lstStyle/>
                    <a:p>
                      <a:r>
                        <a:rPr lang="en-US" dirty="0"/>
                        <a:t>9</a:t>
                      </a:r>
                    </a:p>
                  </a:txBody>
                  <a:tcPr/>
                </a:tc>
                <a:extLst>
                  <a:ext uri="{0D108BD9-81ED-4DB2-BD59-A6C34878D82A}">
                    <a16:rowId xmlns:a16="http://schemas.microsoft.com/office/drawing/2014/main" val="3741281132"/>
                  </a:ext>
                </a:extLst>
              </a:tr>
              <a:tr h="319816">
                <a:tc>
                  <a:txBody>
                    <a:bodyPr/>
                    <a:lstStyle/>
                    <a:p>
                      <a:r>
                        <a:rPr lang="en-US" dirty="0" err="1"/>
                        <a:t>Eukaryota</a:t>
                      </a:r>
                      <a:endParaRPr lang="en-US" dirty="0"/>
                    </a:p>
                  </a:txBody>
                  <a:tcPr/>
                </a:tc>
                <a:tc>
                  <a:txBody>
                    <a:bodyPr/>
                    <a:lstStyle/>
                    <a:p>
                      <a:r>
                        <a:rPr lang="en-US" dirty="0"/>
                        <a:t>31</a:t>
                      </a:r>
                    </a:p>
                  </a:txBody>
                  <a:tcPr/>
                </a:tc>
                <a:extLst>
                  <a:ext uri="{0D108BD9-81ED-4DB2-BD59-A6C34878D82A}">
                    <a16:rowId xmlns:a16="http://schemas.microsoft.com/office/drawing/2014/main" val="4129826324"/>
                  </a:ext>
                </a:extLst>
              </a:tr>
            </a:tbl>
          </a:graphicData>
        </a:graphic>
      </p:graphicFrame>
      <p:pic>
        <p:nvPicPr>
          <p:cNvPr id="8" name="Picture 7" descr="WGS project information for BDQE01">
            <a:extLst>
              <a:ext uri="{FF2B5EF4-FFF2-40B4-BE49-F238E27FC236}">
                <a16:creationId xmlns:a16="http://schemas.microsoft.com/office/drawing/2014/main" id="{85F5C6E5-8564-F84B-8C76-061AAA8E8022}"/>
              </a:ext>
            </a:extLst>
          </p:cNvPr>
          <p:cNvPicPr>
            <a:picLocks noChangeAspect="1"/>
          </p:cNvPicPr>
          <p:nvPr/>
        </p:nvPicPr>
        <p:blipFill>
          <a:blip r:embed="rId3"/>
          <a:stretch>
            <a:fillRect/>
          </a:stretch>
        </p:blipFill>
        <p:spPr>
          <a:xfrm>
            <a:off x="769530" y="1764827"/>
            <a:ext cx="6495307" cy="1463040"/>
          </a:xfrm>
          <a:prstGeom prst="rect">
            <a:avLst/>
          </a:prstGeom>
          <a:ln>
            <a:solidFill>
              <a:schemeClr val="accent1">
                <a:shade val="50000"/>
              </a:schemeClr>
            </a:solidFill>
          </a:ln>
        </p:spPr>
      </p:pic>
    </p:spTree>
    <p:extLst>
      <p:ext uri="{BB962C8B-B14F-4D97-AF65-F5344CB8AC3E}">
        <p14:creationId xmlns:p14="http://schemas.microsoft.com/office/powerpoint/2010/main" val="250109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15BB-23D8-4E42-9C2F-0B2B34C7C801}"/>
              </a:ext>
            </a:extLst>
          </p:cNvPr>
          <p:cNvSpPr>
            <a:spLocks noGrp="1"/>
          </p:cNvSpPr>
          <p:nvPr>
            <p:ph type="title"/>
          </p:nvPr>
        </p:nvSpPr>
        <p:spPr/>
        <p:txBody>
          <a:bodyPr/>
          <a:lstStyle/>
          <a:p>
            <a:r>
              <a:rPr lang="en-US" dirty="0"/>
              <a:t>Want to try </a:t>
            </a:r>
            <a:r>
              <a:rPr lang="en-US" dirty="0" err="1"/>
              <a:t>ElasticBLAST</a:t>
            </a:r>
            <a:r>
              <a:rPr lang="en-US" dirty="0"/>
              <a:t>?</a:t>
            </a:r>
          </a:p>
        </p:txBody>
      </p:sp>
      <p:sp>
        <p:nvSpPr>
          <p:cNvPr id="3" name="Content Placeholder 2">
            <a:extLst>
              <a:ext uri="{FF2B5EF4-FFF2-40B4-BE49-F238E27FC236}">
                <a16:creationId xmlns:a16="http://schemas.microsoft.com/office/drawing/2014/main" id="{A8A313B3-15BB-45EC-BB93-539942432E81}"/>
              </a:ext>
            </a:extLst>
          </p:cNvPr>
          <p:cNvSpPr>
            <a:spLocks noGrp="1"/>
          </p:cNvSpPr>
          <p:nvPr>
            <p:ph sz="quarter" idx="10"/>
          </p:nvPr>
        </p:nvSpPr>
        <p:spPr/>
        <p:txBody>
          <a:bodyPr/>
          <a:lstStyle/>
          <a:p>
            <a:r>
              <a:rPr lang="en-US" dirty="0"/>
              <a:t>NCBI is looking for </a:t>
            </a:r>
            <a:r>
              <a:rPr lang="en-US"/>
              <a:t>alpha testers</a:t>
            </a:r>
          </a:p>
          <a:p>
            <a:endParaRPr lang="en-US" dirty="0"/>
          </a:p>
          <a:p>
            <a:r>
              <a:rPr lang="en-US" dirty="0"/>
              <a:t>Interested? </a:t>
            </a:r>
            <a:r>
              <a:rPr lang="en-US" dirty="0">
                <a:highlight>
                  <a:srgbClr val="00FFFF"/>
                </a:highlight>
              </a:rPr>
              <a:t>Please Contact Dave Arndt at </a:t>
            </a:r>
            <a:r>
              <a:rPr lang="en-US" dirty="0">
                <a:highlight>
                  <a:srgbClr val="00FFFF"/>
                </a:highlight>
                <a:hlinkClick r:id="rId3"/>
              </a:rPr>
              <a:t>arndtdj@nih.gov</a:t>
            </a:r>
            <a:endParaRPr lang="en-US" dirty="0">
              <a:highlight>
                <a:srgbClr val="00FFFF"/>
              </a:highlight>
            </a:endParaRPr>
          </a:p>
          <a:p>
            <a:endParaRPr lang="en-US" dirty="0"/>
          </a:p>
        </p:txBody>
      </p:sp>
    </p:spTree>
    <p:custDataLst>
      <p:tags r:id="rId1"/>
    </p:custDataLst>
    <p:extLst>
      <p:ext uri="{BB962C8B-B14F-4D97-AF65-F5344CB8AC3E}">
        <p14:creationId xmlns:p14="http://schemas.microsoft.com/office/powerpoint/2010/main" val="1981647935"/>
      </p:ext>
    </p:extLst>
  </p:cSld>
  <p:clrMapOvr>
    <a:masterClrMapping/>
  </p:clrMapOvr>
  <mc:AlternateContent xmlns:mc="http://schemas.openxmlformats.org/markup-compatibility/2006" xmlns:p14="http://schemas.microsoft.com/office/powerpoint/2010/main">
    <mc:Choice Requires="p14">
      <p:transition spd="slow" p14:dur="2000" advTm="16289"/>
    </mc:Choice>
    <mc:Fallback xmlns="">
      <p:transition spd="slow" advTm="162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01275" cy="1217485"/>
          </a:xfrm>
        </p:spPr>
        <p:txBody>
          <a:bodyPr/>
          <a:lstStyle/>
          <a:p>
            <a:r>
              <a:rPr lang="en-US"/>
              <a:t>Acknowledgements ElasticBLAST Team</a:t>
            </a:r>
            <a:endParaRPr lang="en-US" dirty="0"/>
          </a:p>
        </p:txBody>
      </p:sp>
      <p:sp>
        <p:nvSpPr>
          <p:cNvPr id="4" name="Text Placeholder 3"/>
          <p:cNvSpPr>
            <a:spLocks noGrp="1"/>
          </p:cNvSpPr>
          <p:nvPr>
            <p:ph type="body" sz="quarter" idx="11"/>
          </p:nvPr>
        </p:nvSpPr>
        <p:spPr>
          <a:xfrm>
            <a:off x="838200" y="1811211"/>
            <a:ext cx="2242407" cy="3781870"/>
          </a:xfrm>
        </p:spPr>
        <p:txBody>
          <a:bodyPr>
            <a:normAutofit/>
          </a:bodyPr>
          <a:lstStyle/>
          <a:p>
            <a:r>
              <a:rPr lang="en-US" dirty="0" err="1"/>
              <a:t>Christiam</a:t>
            </a:r>
            <a:r>
              <a:rPr lang="en-US" dirty="0"/>
              <a:t> Camacho</a:t>
            </a:r>
          </a:p>
          <a:p>
            <a:r>
              <a:rPr lang="en-US" dirty="0"/>
              <a:t>Yuri </a:t>
            </a:r>
            <a:r>
              <a:rPr lang="en-US" dirty="0" err="1"/>
              <a:t>Merezhuk</a:t>
            </a:r>
            <a:endParaRPr lang="en-US" dirty="0"/>
          </a:p>
          <a:p>
            <a:r>
              <a:rPr lang="en-US" dirty="0"/>
              <a:t>Yan </a:t>
            </a:r>
            <a:r>
              <a:rPr lang="en-US" dirty="0" err="1"/>
              <a:t>Raytselis</a:t>
            </a:r>
            <a:endParaRPr lang="en-US" dirty="0"/>
          </a:p>
          <a:p>
            <a:r>
              <a:rPr lang="en-US" dirty="0"/>
              <a:t>Amelia Fong</a:t>
            </a:r>
          </a:p>
          <a:p>
            <a:r>
              <a:rPr lang="en-US" dirty="0"/>
              <a:t>Irena </a:t>
            </a:r>
            <a:r>
              <a:rPr lang="en-US" dirty="0" err="1"/>
              <a:t>Zaretskaya</a:t>
            </a:r>
            <a:endParaRPr lang="en-US" dirty="0"/>
          </a:p>
          <a:p>
            <a:r>
              <a:rPr lang="en-US" dirty="0"/>
              <a:t>Dan Soren</a:t>
            </a:r>
          </a:p>
        </p:txBody>
      </p:sp>
      <p:sp>
        <p:nvSpPr>
          <p:cNvPr id="7" name="Text Placeholder 6"/>
          <p:cNvSpPr>
            <a:spLocks noGrp="1"/>
          </p:cNvSpPr>
          <p:nvPr>
            <p:ph type="body" sz="quarter" idx="15"/>
          </p:nvPr>
        </p:nvSpPr>
        <p:spPr>
          <a:xfrm>
            <a:off x="9075420" y="1742630"/>
            <a:ext cx="2438400" cy="4423015"/>
          </a:xfrm>
        </p:spPr>
        <p:txBody>
          <a:bodyPr/>
          <a:lstStyle/>
          <a:p>
            <a:r>
              <a:rPr lang="en-US" dirty="0"/>
              <a:t>Valerie Schneider</a:t>
            </a:r>
          </a:p>
          <a:p>
            <a:r>
              <a:rPr lang="en-US" dirty="0"/>
              <a:t>Rodney </a:t>
            </a:r>
            <a:r>
              <a:rPr lang="en-US" dirty="0" err="1"/>
              <a:t>Brister</a:t>
            </a:r>
            <a:endParaRPr lang="en-US" dirty="0"/>
          </a:p>
          <a:p>
            <a:r>
              <a:rPr lang="en-US" dirty="0"/>
              <a:t>Eugene </a:t>
            </a:r>
            <a:r>
              <a:rPr lang="en-US" dirty="0" err="1"/>
              <a:t>Yaschenko</a:t>
            </a:r>
            <a:endParaRPr lang="en-US" dirty="0"/>
          </a:p>
          <a:p>
            <a:r>
              <a:rPr lang="en-US" dirty="0"/>
              <a:t>Kim Pruitt</a:t>
            </a:r>
          </a:p>
          <a:p>
            <a:r>
              <a:rPr lang="en-US" dirty="0"/>
              <a:t>Steve Sherry</a:t>
            </a:r>
          </a:p>
          <a:p>
            <a:endParaRPr lang="en-US" dirty="0"/>
          </a:p>
        </p:txBody>
      </p:sp>
      <p:sp>
        <p:nvSpPr>
          <p:cNvPr id="8" name="Text Placeholder 7"/>
          <p:cNvSpPr>
            <a:spLocks noGrp="1"/>
          </p:cNvSpPr>
          <p:nvPr>
            <p:ph type="body" sz="quarter" idx="16"/>
          </p:nvPr>
        </p:nvSpPr>
        <p:spPr>
          <a:xfrm>
            <a:off x="4082291" y="5275262"/>
            <a:ext cx="5366509" cy="1217613"/>
          </a:xfrm>
        </p:spPr>
        <p:txBody>
          <a:bodyPr/>
          <a:lstStyle/>
          <a:p>
            <a:r>
              <a:rPr lang="en-US" dirty="0"/>
              <a:t>This research was supported by the Intramural Research Program of the NIH, National Library of Medicine.</a:t>
            </a:r>
          </a:p>
        </p:txBody>
      </p:sp>
      <p:sp>
        <p:nvSpPr>
          <p:cNvPr id="9" name="Text Placeholder 3">
            <a:extLst>
              <a:ext uri="{FF2B5EF4-FFF2-40B4-BE49-F238E27FC236}">
                <a16:creationId xmlns:a16="http://schemas.microsoft.com/office/drawing/2014/main" id="{613A8304-5DE0-4049-9E6A-B13BB37CB90E}"/>
              </a:ext>
            </a:extLst>
          </p:cNvPr>
          <p:cNvSpPr txBox="1">
            <a:spLocks/>
          </p:cNvSpPr>
          <p:nvPr/>
        </p:nvSpPr>
        <p:spPr>
          <a:xfrm>
            <a:off x="6477000" y="1742630"/>
            <a:ext cx="2438400" cy="442301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a:buNone/>
              <a:defRPr sz="16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000000"/>
                </a:solidFill>
                <a:effectLst/>
                <a:uLnTx/>
                <a:uFillTx/>
                <a:latin typeface="Helvetica" charset="0"/>
                <a:cs typeface="Helvetica" charset="0"/>
              </a:rPr>
              <a:t>Dave Arndt</a:t>
            </a:r>
          </a:p>
          <a:p>
            <a:pPr marL="0" marR="0" lvl="0" indent="0" algn="l" defTabSz="914400" rtl="0" eaLnBrk="1" fontAlgn="auto" latinLnBrk="0" hangingPunct="1">
              <a:lnSpc>
                <a:spcPct val="1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000000"/>
                </a:solidFill>
                <a:effectLst/>
                <a:uLnTx/>
                <a:uFillTx/>
                <a:latin typeface="Helvetica" charset="0"/>
                <a:cs typeface="Helvetica" charset="0"/>
              </a:rPr>
              <a:t>Scott McGinnis</a:t>
            </a:r>
          </a:p>
          <a:p>
            <a:pPr marL="0" marR="0" lvl="0" indent="0" algn="l" defTabSz="914400" rtl="0" eaLnBrk="1" fontAlgn="auto" latinLnBrk="0" hangingPunct="1">
              <a:lnSpc>
                <a:spcPct val="1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000000"/>
                </a:solidFill>
                <a:effectLst/>
                <a:uLnTx/>
                <a:uFillTx/>
                <a:latin typeface="Helvetica" charset="0"/>
                <a:cs typeface="Helvetica" charset="0"/>
              </a:rPr>
              <a:t>Peter Cooper</a:t>
            </a:r>
          </a:p>
          <a:p>
            <a:pPr marL="0" marR="0" lvl="0" indent="0" algn="l" defTabSz="914400" rtl="0" eaLnBrk="1" fontAlgn="auto" latinLnBrk="0" hangingPunct="1">
              <a:lnSpc>
                <a:spcPct val="1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000000"/>
                </a:solidFill>
                <a:effectLst/>
                <a:uLnTx/>
                <a:uFillTx/>
                <a:latin typeface="Helvetica" charset="0"/>
                <a:cs typeface="Helvetica" charset="0"/>
              </a:rPr>
              <a:t>Wayne Matten</a:t>
            </a:r>
          </a:p>
          <a:p>
            <a:pPr marL="0" marR="0" lvl="0" indent="0" algn="l" defTabSz="914400" rtl="0" eaLnBrk="1" fontAlgn="auto" latinLnBrk="0" hangingPunct="1">
              <a:lnSpc>
                <a:spcPct val="1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000000"/>
                </a:solidFill>
                <a:effectLst/>
                <a:uLnTx/>
                <a:uFillTx/>
                <a:latin typeface="Helvetica" charset="0"/>
                <a:cs typeface="Helvetica" charset="0"/>
              </a:rPr>
              <a:t>Tao Tao</a:t>
            </a:r>
          </a:p>
        </p:txBody>
      </p:sp>
      <p:sp>
        <p:nvSpPr>
          <p:cNvPr id="11" name="Text Placeholder 3">
            <a:extLst>
              <a:ext uri="{FF2B5EF4-FFF2-40B4-BE49-F238E27FC236}">
                <a16:creationId xmlns:a16="http://schemas.microsoft.com/office/drawing/2014/main" id="{59D3AC6B-2FF9-A44D-A37C-DEA7EE2C3EDF}"/>
              </a:ext>
            </a:extLst>
          </p:cNvPr>
          <p:cNvSpPr txBox="1">
            <a:spLocks/>
          </p:cNvSpPr>
          <p:nvPr/>
        </p:nvSpPr>
        <p:spPr>
          <a:xfrm>
            <a:off x="3657600" y="1811211"/>
            <a:ext cx="2329691" cy="244836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a:buNone/>
              <a:defRPr sz="16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000000"/>
                </a:solidFill>
                <a:effectLst/>
                <a:uLnTx/>
                <a:uFillTx/>
                <a:latin typeface="Helvetica" charset="0"/>
                <a:cs typeface="Helvetica" charset="0"/>
              </a:rPr>
              <a:t>Greg </a:t>
            </a:r>
            <a:r>
              <a:rPr kumimoji="0" lang="en-US" sz="1600" b="0" i="0" u="none" strike="noStrike" kern="1200" cap="none" spc="0" normalizeH="0" baseline="0" noProof="0" dirty="0" err="1">
                <a:ln>
                  <a:noFill/>
                </a:ln>
                <a:solidFill>
                  <a:srgbClr val="000000"/>
                </a:solidFill>
                <a:effectLst/>
                <a:uLnTx/>
                <a:uFillTx/>
                <a:latin typeface="Helvetica" charset="0"/>
                <a:cs typeface="Helvetica" charset="0"/>
              </a:rPr>
              <a:t>Boratyn</a:t>
            </a:r>
            <a:endParaRPr kumimoji="0" lang="en-US" sz="1600" b="0" i="0" u="none" strike="noStrike" kern="1200" cap="none" spc="0" normalizeH="0" baseline="0" noProof="0" dirty="0">
              <a:ln>
                <a:noFill/>
              </a:ln>
              <a:solidFill>
                <a:srgbClr val="000000"/>
              </a:solidFill>
              <a:effectLst/>
              <a:uLnTx/>
              <a:uFillTx/>
              <a:latin typeface="Helvetica" charset="0"/>
              <a:cs typeface="Helvetica" charset="0"/>
            </a:endParaRPr>
          </a:p>
          <a:p>
            <a:pPr marL="0" marR="0" lvl="0" indent="0" algn="l" defTabSz="914400" rtl="0" eaLnBrk="1" fontAlgn="auto" latinLnBrk="0" hangingPunct="1">
              <a:lnSpc>
                <a:spcPct val="1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000000"/>
                </a:solidFill>
                <a:effectLst/>
                <a:uLnTx/>
                <a:uFillTx/>
                <a:latin typeface="Helvetica" charset="0"/>
                <a:cs typeface="Helvetica" charset="0"/>
              </a:rPr>
              <a:t>Victor </a:t>
            </a:r>
            <a:r>
              <a:rPr kumimoji="0" lang="en-US" sz="1600" b="0" i="0" u="none" strike="noStrike" kern="1200" cap="none" spc="0" normalizeH="0" baseline="0" noProof="0" dirty="0" err="1">
                <a:ln>
                  <a:noFill/>
                </a:ln>
                <a:solidFill>
                  <a:srgbClr val="000000"/>
                </a:solidFill>
                <a:effectLst/>
                <a:uLnTx/>
                <a:uFillTx/>
                <a:latin typeface="Helvetica" charset="0"/>
                <a:cs typeface="Helvetica" charset="0"/>
              </a:rPr>
              <a:t>Joukov</a:t>
            </a:r>
            <a:endParaRPr kumimoji="0" lang="en-US" sz="1600" b="0" i="0" u="none" strike="noStrike" kern="1200" cap="none" spc="0" normalizeH="0" baseline="0" noProof="0" dirty="0">
              <a:ln>
                <a:noFill/>
              </a:ln>
              <a:solidFill>
                <a:srgbClr val="000000"/>
              </a:solidFill>
              <a:effectLst/>
              <a:uLnTx/>
              <a:uFillTx/>
              <a:latin typeface="Helvetica" charset="0"/>
              <a:cs typeface="Helvetica" charset="0"/>
            </a:endParaRPr>
          </a:p>
          <a:p>
            <a:pPr marL="0" marR="0" lvl="0" indent="0" algn="l" defTabSz="914400" rtl="0" eaLnBrk="1" fontAlgn="auto" latinLnBrk="0" hangingPunct="1">
              <a:lnSpc>
                <a:spcPct val="150000"/>
              </a:lnSpc>
              <a:spcBef>
                <a:spcPts val="1000"/>
              </a:spcBef>
              <a:spcAft>
                <a:spcPts val="0"/>
              </a:spcAft>
              <a:buClrTx/>
              <a:buSzTx/>
              <a:buFont typeface="Arial"/>
              <a:buNone/>
              <a:tabLst/>
              <a:defRPr/>
            </a:pPr>
            <a:r>
              <a:rPr kumimoji="0" lang="en-US" sz="1600" b="0" i="0" u="none" strike="noStrike" kern="1200" cap="none" spc="0" normalizeH="0" baseline="0" noProof="0" dirty="0" err="1">
                <a:ln>
                  <a:noFill/>
                </a:ln>
                <a:solidFill>
                  <a:srgbClr val="000000"/>
                </a:solidFill>
                <a:effectLst/>
                <a:uLnTx/>
                <a:uFillTx/>
                <a:latin typeface="Helvetica" charset="0"/>
                <a:cs typeface="Helvetica" charset="0"/>
              </a:rPr>
              <a:t>Anatoliy</a:t>
            </a:r>
            <a:r>
              <a:rPr kumimoji="0" lang="en-US" sz="1600" b="0" i="0" u="none" strike="noStrike" kern="1200" cap="none" spc="0" normalizeH="0" baseline="0" noProof="0" dirty="0">
                <a:ln>
                  <a:noFill/>
                </a:ln>
                <a:solidFill>
                  <a:srgbClr val="000000"/>
                </a:solidFill>
                <a:effectLst/>
                <a:uLnTx/>
                <a:uFillTx/>
                <a:latin typeface="Helvetica" charset="0"/>
                <a:cs typeface="Helvetica" charset="0"/>
              </a:rPr>
              <a:t> </a:t>
            </a:r>
            <a:r>
              <a:rPr kumimoji="0" lang="en-US" sz="1600" b="0" i="0" u="none" strike="noStrike" kern="1200" cap="none" spc="0" normalizeH="0" baseline="0" noProof="0" dirty="0" err="1">
                <a:ln>
                  <a:noFill/>
                </a:ln>
                <a:solidFill>
                  <a:srgbClr val="000000"/>
                </a:solidFill>
                <a:effectLst/>
                <a:uLnTx/>
                <a:uFillTx/>
                <a:latin typeface="Helvetica" charset="0"/>
                <a:cs typeface="Helvetica" charset="0"/>
              </a:rPr>
              <a:t>Kuznetsov</a:t>
            </a:r>
            <a:endParaRPr kumimoji="0" lang="en-US" sz="1600" b="0" i="0" u="none" strike="noStrike" kern="1200" cap="none" spc="0" normalizeH="0" baseline="0" noProof="0" dirty="0">
              <a:ln>
                <a:noFill/>
              </a:ln>
              <a:solidFill>
                <a:srgbClr val="000000"/>
              </a:solidFill>
              <a:effectLst/>
              <a:uLnTx/>
              <a:uFillTx/>
              <a:latin typeface="Helvetica" charset="0"/>
              <a:cs typeface="Helvetica" charset="0"/>
            </a:endParaRPr>
          </a:p>
          <a:p>
            <a:pPr marL="0" marR="0" lvl="0" indent="0" algn="l" defTabSz="914400" rtl="0" eaLnBrk="1" fontAlgn="auto" latinLnBrk="0" hangingPunct="1">
              <a:lnSpc>
                <a:spcPct val="1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000000"/>
                </a:solidFill>
                <a:effectLst/>
                <a:uLnTx/>
                <a:uFillTx/>
                <a:latin typeface="Helvetica" charset="0"/>
                <a:cs typeface="Helvetica" charset="0"/>
              </a:rPr>
              <a:t>Vadim </a:t>
            </a:r>
            <a:r>
              <a:rPr kumimoji="0" lang="en-US" sz="1600" b="0" i="0" u="none" strike="noStrike" kern="1200" cap="none" spc="0" normalizeH="0" baseline="0" noProof="0" dirty="0" err="1">
                <a:ln>
                  <a:noFill/>
                </a:ln>
                <a:solidFill>
                  <a:srgbClr val="000000"/>
                </a:solidFill>
                <a:effectLst/>
                <a:uLnTx/>
                <a:uFillTx/>
                <a:latin typeface="Helvetica" charset="0"/>
                <a:cs typeface="Helvetica" charset="0"/>
              </a:rPr>
              <a:t>Zalunin</a:t>
            </a:r>
            <a:endParaRPr kumimoji="0" lang="en-US" sz="1600" b="0" i="0" u="none" strike="noStrike" kern="1200" cap="none" spc="0" normalizeH="0" baseline="0" noProof="0" dirty="0">
              <a:ln>
                <a:noFill/>
              </a:ln>
              <a:solidFill>
                <a:srgbClr val="000000"/>
              </a:solidFill>
              <a:effectLst/>
              <a:uLnTx/>
              <a:uFillTx/>
              <a:latin typeface="Helvetica" charset="0"/>
              <a:cs typeface="Helvetica" charset="0"/>
            </a:endParaRPr>
          </a:p>
          <a:p>
            <a:pPr marL="0" marR="0" lvl="0" indent="0" algn="l" defTabSz="914400" rtl="0" eaLnBrk="1" fontAlgn="auto" latinLnBrk="0" hangingPunct="1">
              <a:lnSpc>
                <a:spcPct val="150000"/>
              </a:lnSpc>
              <a:spcBef>
                <a:spcPts val="1000"/>
              </a:spcBef>
              <a:spcAft>
                <a:spcPts val="0"/>
              </a:spcAft>
              <a:buClrTx/>
              <a:buSzTx/>
              <a:buFont typeface="Arial"/>
              <a:buNone/>
              <a:tabLst/>
              <a:defRPr/>
            </a:pPr>
            <a:r>
              <a:rPr kumimoji="0" lang="en-US" sz="1600" b="0" i="0" u="none" strike="noStrike" kern="1200" cap="none" spc="0" normalizeH="0" baseline="0" noProof="0" dirty="0">
                <a:ln>
                  <a:noFill/>
                </a:ln>
                <a:solidFill>
                  <a:srgbClr val="000000"/>
                </a:solidFill>
                <a:effectLst/>
                <a:uLnTx/>
                <a:uFillTx/>
                <a:latin typeface="Helvetica" charset="0"/>
                <a:cs typeface="Helvetica" charset="0"/>
              </a:rPr>
              <a:t>Roberta Vera Alvarez</a:t>
            </a:r>
          </a:p>
        </p:txBody>
      </p:sp>
    </p:spTree>
    <p:extLst>
      <p:ext uri="{BB962C8B-B14F-4D97-AF65-F5344CB8AC3E}">
        <p14:creationId xmlns:p14="http://schemas.microsoft.com/office/powerpoint/2010/main" val="3582641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4B2D-8900-4525-B6CC-A07D056B8419}"/>
              </a:ext>
            </a:extLst>
          </p:cNvPr>
          <p:cNvSpPr>
            <a:spLocks noGrp="1"/>
          </p:cNvSpPr>
          <p:nvPr>
            <p:ph type="title"/>
          </p:nvPr>
        </p:nvSpPr>
        <p:spPr/>
        <p:txBody>
          <a:bodyPr/>
          <a:lstStyle/>
          <a:p>
            <a:r>
              <a:rPr lang="en-US">
                <a:solidFill>
                  <a:schemeClr val="accent1"/>
                </a:solidFill>
                <a:latin typeface="+mj-lt"/>
                <a:ea typeface="Cambria" panose="02040503050406030204" pitchFamily="18" charset="0"/>
              </a:rPr>
              <a:t>Annotation pipelines</a:t>
            </a:r>
            <a:endParaRPr lang="en-US" dirty="0">
              <a:solidFill>
                <a:schemeClr val="accent1"/>
              </a:solidFill>
              <a:latin typeface="+mj-lt"/>
              <a:ea typeface="Cambria" panose="02040503050406030204" pitchFamily="18" charset="0"/>
            </a:endParaRPr>
          </a:p>
        </p:txBody>
      </p:sp>
      <p:sp>
        <p:nvSpPr>
          <p:cNvPr id="3" name="Content Placeholder 2">
            <a:extLst>
              <a:ext uri="{FF2B5EF4-FFF2-40B4-BE49-F238E27FC236}">
                <a16:creationId xmlns:a16="http://schemas.microsoft.com/office/drawing/2014/main" id="{8921C109-D924-40E8-96EF-B5183E38E106}"/>
              </a:ext>
            </a:extLst>
          </p:cNvPr>
          <p:cNvSpPr>
            <a:spLocks noGrp="1"/>
          </p:cNvSpPr>
          <p:nvPr>
            <p:ph sz="quarter" idx="10"/>
          </p:nvPr>
        </p:nvSpPr>
        <p:spPr/>
        <p:txBody>
          <a:bodyPr>
            <a:normAutofit fontScale="92500" lnSpcReduction="10000"/>
          </a:bodyPr>
          <a:lstStyle/>
          <a:p>
            <a:r>
              <a:rPr lang="en-US" dirty="0"/>
              <a:t>Annotation in the biological analysis workflow</a:t>
            </a:r>
          </a:p>
          <a:p>
            <a:r>
              <a:rPr lang="en-US" dirty="0"/>
              <a:t>What is stand-alone the Prokaryotic Genome Annotation Pipeline (PGAP)?</a:t>
            </a:r>
          </a:p>
          <a:p>
            <a:r>
              <a:rPr lang="en-US" dirty="0"/>
              <a:t>Start-to-finish annotation with PGAP </a:t>
            </a:r>
          </a:p>
          <a:p>
            <a:r>
              <a:rPr lang="en-US" dirty="0"/>
              <a:t>The Read Assembly and Annotation Pipeline Tool (RAPT) = assembly + annotation</a:t>
            </a:r>
          </a:p>
          <a:p>
            <a:r>
              <a:rPr lang="en-US" dirty="0"/>
              <a:t>Start-to-finish assembly and annotation with RAPT</a:t>
            </a:r>
          </a:p>
          <a:p>
            <a:pPr marL="0" indent="0">
              <a:buNone/>
            </a:pPr>
            <a:endParaRPr lang="en-US" dirty="0"/>
          </a:p>
          <a:p>
            <a:pPr marL="0" indent="0">
              <a:buNone/>
            </a:pPr>
            <a:r>
              <a:rPr lang="en-US" b="1" dirty="0">
                <a:solidFill>
                  <a:schemeClr val="accent1"/>
                </a:solidFill>
                <a:hlinkClick r:id="rId2">
                  <a:extLst>
                    <a:ext uri="{A12FA001-AC4F-418D-AE19-62706E023703}">
                      <ahyp:hlinkClr xmlns:ahyp="http://schemas.microsoft.com/office/drawing/2018/hyperlinkcolor" val="tx"/>
                    </a:ext>
                  </a:extLst>
                </a:hlinkClick>
              </a:rPr>
              <a:t>https://github.com/ncbi/pgap</a:t>
            </a:r>
            <a:endParaRPr lang="en-US" b="1" dirty="0">
              <a:solidFill>
                <a:schemeClr val="accent1"/>
              </a:solidFill>
            </a:endParaRPr>
          </a:p>
          <a:p>
            <a:pPr marL="0" indent="0">
              <a:buNone/>
            </a:pPr>
            <a:r>
              <a:rPr lang="en-US" b="1" u="sng" dirty="0">
                <a:solidFill>
                  <a:schemeClr val="accent1"/>
                </a:solidFill>
              </a:rPr>
              <a:t>https://github.com/</a:t>
            </a:r>
            <a:r>
              <a:rPr lang="en-US" b="1" u="sng" dirty="0">
                <a:solidFill>
                  <a:schemeClr val="accent1"/>
                </a:solidFill>
                <a:hlinkClick r:id="rId3">
                  <a:extLst>
                    <a:ext uri="{A12FA001-AC4F-418D-AE19-62706E023703}">
                      <ahyp:hlinkClr xmlns:ahyp="http://schemas.microsoft.com/office/drawing/2018/hyperlinkcolor" val="tx"/>
                    </a:ext>
                  </a:extLst>
                </a:hlinkClick>
              </a:rPr>
              <a:t>ncbi/</a:t>
            </a:r>
            <a:r>
              <a:rPr lang="en-US" b="1" u="sng" dirty="0">
                <a:solidFill>
                  <a:schemeClr val="accent1"/>
                </a:solidFill>
              </a:rPr>
              <a:t>rapt</a:t>
            </a:r>
          </a:p>
          <a:p>
            <a:pPr marL="0" indent="0">
              <a:buNone/>
            </a:pPr>
            <a:endParaRPr lang="en-US" b="1" dirty="0">
              <a:solidFill>
                <a:schemeClr val="accent1"/>
              </a:solidFill>
            </a:endParaRPr>
          </a:p>
          <a:p>
            <a:pPr marL="0" indent="0">
              <a:buNone/>
            </a:pPr>
            <a:endParaRPr lang="en-US" dirty="0"/>
          </a:p>
        </p:txBody>
      </p:sp>
    </p:spTree>
    <p:extLst>
      <p:ext uri="{BB962C8B-B14F-4D97-AF65-F5344CB8AC3E}">
        <p14:creationId xmlns:p14="http://schemas.microsoft.com/office/powerpoint/2010/main" val="2724516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9EC0-9D38-4AA4-9506-38E295548337}"/>
              </a:ext>
            </a:extLst>
          </p:cNvPr>
          <p:cNvSpPr>
            <a:spLocks noGrp="1"/>
          </p:cNvSpPr>
          <p:nvPr>
            <p:ph type="title"/>
          </p:nvPr>
        </p:nvSpPr>
        <p:spPr/>
        <p:txBody>
          <a:bodyPr>
            <a:normAutofit/>
          </a:bodyPr>
          <a:lstStyle/>
          <a:p>
            <a:r>
              <a:rPr lang="en-US" sz="4000" dirty="0">
                <a:solidFill>
                  <a:schemeClr val="accent1"/>
                </a:solidFill>
                <a:ea typeface="Cambria" panose="02040503050406030204" pitchFamily="18" charset="0"/>
              </a:rPr>
              <a:t>Importance of gene annotation in whole-genome analyses</a:t>
            </a:r>
          </a:p>
        </p:txBody>
      </p:sp>
      <p:sp>
        <p:nvSpPr>
          <p:cNvPr id="3" name="Content Placeholder 2">
            <a:extLst>
              <a:ext uri="{FF2B5EF4-FFF2-40B4-BE49-F238E27FC236}">
                <a16:creationId xmlns:a16="http://schemas.microsoft.com/office/drawing/2014/main" id="{337E58A4-55D2-4B23-B905-08D346AA8A5C}"/>
              </a:ext>
            </a:extLst>
          </p:cNvPr>
          <p:cNvSpPr>
            <a:spLocks noGrp="1"/>
          </p:cNvSpPr>
          <p:nvPr>
            <p:ph sz="quarter" idx="10"/>
          </p:nvPr>
        </p:nvSpPr>
        <p:spPr/>
        <p:txBody>
          <a:bodyPr/>
          <a:lstStyle/>
          <a:p>
            <a:r>
              <a:rPr lang="en-US" dirty="0"/>
              <a:t>Determination of gene location and function</a:t>
            </a:r>
          </a:p>
          <a:p>
            <a:r>
              <a:rPr lang="en-US" dirty="0"/>
              <a:t>Precursor of downstream analyses, including </a:t>
            </a:r>
          </a:p>
          <a:p>
            <a:pPr lvl="1"/>
            <a:r>
              <a:rPr lang="en-US" dirty="0"/>
              <a:t>Comparative genomics</a:t>
            </a:r>
          </a:p>
          <a:p>
            <a:pPr lvl="1"/>
            <a:r>
              <a:rPr lang="en-US" dirty="0"/>
              <a:t>Phylogenetic trees</a:t>
            </a:r>
          </a:p>
          <a:p>
            <a:pPr lvl="1"/>
            <a:r>
              <a:rPr lang="en-US" dirty="0"/>
              <a:t>Exploration of biochemical pathways</a:t>
            </a:r>
          </a:p>
          <a:p>
            <a:pPr lvl="1"/>
            <a:r>
              <a:rPr lang="en-US" dirty="0"/>
              <a:t>Virulence factor discovery</a:t>
            </a:r>
          </a:p>
          <a:p>
            <a:pPr lvl="1"/>
            <a:r>
              <a:rPr lang="en-US" dirty="0"/>
              <a:t>…</a:t>
            </a:r>
          </a:p>
          <a:p>
            <a:r>
              <a:rPr lang="en-US" dirty="0"/>
              <a:t>Assessment of sample or assembly quality</a:t>
            </a:r>
          </a:p>
          <a:p>
            <a:pPr lvl="1"/>
            <a:endParaRPr lang="en-US" dirty="0"/>
          </a:p>
        </p:txBody>
      </p:sp>
    </p:spTree>
    <p:extLst>
      <p:ext uri="{BB962C8B-B14F-4D97-AF65-F5344CB8AC3E}">
        <p14:creationId xmlns:p14="http://schemas.microsoft.com/office/powerpoint/2010/main" val="90504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7749-1766-4210-A7BD-E8809EA6FE1E}"/>
              </a:ext>
            </a:extLst>
          </p:cNvPr>
          <p:cNvSpPr>
            <a:spLocks noGrp="1"/>
          </p:cNvSpPr>
          <p:nvPr>
            <p:ph type="title"/>
          </p:nvPr>
        </p:nvSpPr>
        <p:spPr/>
        <p:txBody>
          <a:bodyPr>
            <a:normAutofit/>
          </a:bodyPr>
          <a:lstStyle/>
          <a:p>
            <a:r>
              <a:rPr lang="en-US" sz="4000" dirty="0">
                <a:solidFill>
                  <a:schemeClr val="accent1"/>
                </a:solidFill>
                <a:ea typeface="Cambria" panose="02040503050406030204" pitchFamily="18" charset="0"/>
              </a:rPr>
              <a:t>PGAP and RAPT in a typical workflow</a:t>
            </a:r>
          </a:p>
        </p:txBody>
      </p:sp>
      <p:sp>
        <p:nvSpPr>
          <p:cNvPr id="6" name="Rounded Rectangular Callout 5">
            <a:extLst>
              <a:ext uri="{FF2B5EF4-FFF2-40B4-BE49-F238E27FC236}">
                <a16:creationId xmlns:a16="http://schemas.microsoft.com/office/drawing/2014/main" id="{1E0144F1-3656-1948-94E1-30E8F9287B66}"/>
              </a:ext>
            </a:extLst>
          </p:cNvPr>
          <p:cNvSpPr/>
          <p:nvPr/>
        </p:nvSpPr>
        <p:spPr>
          <a:xfrm>
            <a:off x="4452468" y="3350741"/>
            <a:ext cx="1094509" cy="374073"/>
          </a:xfrm>
          <a:prstGeom prst="wedgeRoundRectCallout">
            <a:avLst>
              <a:gd name="adj1" fmla="val -20833"/>
              <a:gd name="adj2" fmla="val 32870"/>
              <a:gd name="adj3" fmla="val 16667"/>
            </a:avLst>
          </a:prstGeom>
          <a:solidFill>
            <a:schemeClr val="accent4">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badi"/>
                <a:ea typeface="+mn-ea"/>
                <a:cs typeface="+mn-cs"/>
              </a:rPr>
              <a:t>SKESA</a:t>
            </a:r>
          </a:p>
        </p:txBody>
      </p:sp>
      <p:grpSp>
        <p:nvGrpSpPr>
          <p:cNvPr id="33" name="Group 32" descr="This figure shows a typical workflow from culture of isolates, DNA extraction, sequencing, genome assembly, annotation, to analysis. PGAP takes care of the annotation step, while RAPT provides assembly and annotation.">
            <a:extLst>
              <a:ext uri="{FF2B5EF4-FFF2-40B4-BE49-F238E27FC236}">
                <a16:creationId xmlns:a16="http://schemas.microsoft.com/office/drawing/2014/main" id="{3731B3F7-AA99-4C83-8D53-A9727E24936A}"/>
              </a:ext>
            </a:extLst>
          </p:cNvPr>
          <p:cNvGrpSpPr/>
          <p:nvPr/>
        </p:nvGrpSpPr>
        <p:grpSpPr>
          <a:xfrm>
            <a:off x="596896" y="1494051"/>
            <a:ext cx="10325692" cy="1931383"/>
            <a:chOff x="504821" y="3818858"/>
            <a:chExt cx="10325692" cy="1931383"/>
          </a:xfrm>
        </p:grpSpPr>
        <p:sp>
          <p:nvSpPr>
            <p:cNvPr id="10" name="Rectangle 9">
              <a:extLst>
                <a:ext uri="{FF2B5EF4-FFF2-40B4-BE49-F238E27FC236}">
                  <a16:creationId xmlns:a16="http://schemas.microsoft.com/office/drawing/2014/main" id="{74D023E0-07AE-4A91-A6B4-5E444AC87248}"/>
                </a:ext>
              </a:extLst>
            </p:cNvPr>
            <p:cNvSpPr/>
            <p:nvPr/>
          </p:nvSpPr>
          <p:spPr>
            <a:xfrm>
              <a:off x="4123864" y="4159420"/>
              <a:ext cx="1402948" cy="10618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&gt;tig00000001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TTTGTTCAGGAGTATGCGCCGCCGACATCTGGGTGCGAATACGCGCACGGCCTTTCGGTACCACCGGATGAAGAAGTGACATAGATCCTTCTTTCTGCG</a:t>
              </a:r>
            </a:p>
          </p:txBody>
        </p:sp>
        <p:pic>
          <p:nvPicPr>
            <p:cNvPr id="11" name="Picture 10">
              <a:extLst>
                <a:ext uri="{FF2B5EF4-FFF2-40B4-BE49-F238E27FC236}">
                  <a16:creationId xmlns:a16="http://schemas.microsoft.com/office/drawing/2014/main" id="{251ACA11-C143-4BD9-9652-418E869DB0E4}"/>
                </a:ext>
              </a:extLst>
            </p:cNvPr>
            <p:cNvPicPr>
              <a:picLocks noChangeAspect="1"/>
            </p:cNvPicPr>
            <p:nvPr/>
          </p:nvPicPr>
          <p:blipFill rotWithShape="1">
            <a:blip r:embed="rId4"/>
            <a:srcRect r="21689"/>
            <a:stretch/>
          </p:blipFill>
          <p:spPr>
            <a:xfrm>
              <a:off x="6164166" y="4088756"/>
              <a:ext cx="1773227" cy="915287"/>
            </a:xfrm>
            <a:prstGeom prst="rect">
              <a:avLst/>
            </a:prstGeom>
            <a:ln>
              <a:solidFill>
                <a:schemeClr val="bg1">
                  <a:lumMod val="75000"/>
                </a:schemeClr>
              </a:solidFill>
            </a:ln>
          </p:spPr>
        </p:pic>
        <p:pic>
          <p:nvPicPr>
            <p:cNvPr id="13" name="Graphic 12" descr="DNA">
              <a:extLst>
                <a:ext uri="{FF2B5EF4-FFF2-40B4-BE49-F238E27FC236}">
                  <a16:creationId xmlns:a16="http://schemas.microsoft.com/office/drawing/2014/main" id="{EE03D5BA-F5DE-4B5D-9861-F1E46D62B9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847" y="4323585"/>
              <a:ext cx="549357" cy="549357"/>
            </a:xfrm>
            <a:prstGeom prst="rect">
              <a:avLst/>
            </a:prstGeom>
          </p:spPr>
        </p:pic>
        <p:pic>
          <p:nvPicPr>
            <p:cNvPr id="14" name="Graphic 13" descr="DNA">
              <a:extLst>
                <a:ext uri="{FF2B5EF4-FFF2-40B4-BE49-F238E27FC236}">
                  <a16:creationId xmlns:a16="http://schemas.microsoft.com/office/drawing/2014/main" id="{F317FF65-AC59-405A-9109-5D6F57ED5A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7519529">
              <a:off x="1212795" y="4164954"/>
              <a:ext cx="577587" cy="577587"/>
            </a:xfrm>
            <a:prstGeom prst="rect">
              <a:avLst/>
            </a:prstGeom>
          </p:spPr>
        </p:pic>
        <p:pic>
          <p:nvPicPr>
            <p:cNvPr id="15" name="Graphic 14" descr="DNA">
              <a:extLst>
                <a:ext uri="{FF2B5EF4-FFF2-40B4-BE49-F238E27FC236}">
                  <a16:creationId xmlns:a16="http://schemas.microsoft.com/office/drawing/2014/main" id="{EB558B4F-400F-4AD6-B179-91B9912701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074700">
              <a:off x="1036259" y="4599885"/>
              <a:ext cx="678912" cy="678912"/>
            </a:xfrm>
            <a:prstGeom prst="rect">
              <a:avLst/>
            </a:prstGeom>
          </p:spPr>
        </p:pic>
        <p:pic>
          <p:nvPicPr>
            <p:cNvPr id="16" name="Graphic 15" descr="DNA">
              <a:extLst>
                <a:ext uri="{FF2B5EF4-FFF2-40B4-BE49-F238E27FC236}">
                  <a16:creationId xmlns:a16="http://schemas.microsoft.com/office/drawing/2014/main" id="{1E28852D-F9D8-46BC-8455-A2B887B97C4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3074700">
              <a:off x="811331" y="3818858"/>
              <a:ext cx="577587" cy="577587"/>
            </a:xfrm>
            <a:prstGeom prst="rect">
              <a:avLst/>
            </a:prstGeom>
          </p:spPr>
        </p:pic>
        <p:sp>
          <p:nvSpPr>
            <p:cNvPr id="17" name="Arrow: Right 16">
              <a:extLst>
                <a:ext uri="{FF2B5EF4-FFF2-40B4-BE49-F238E27FC236}">
                  <a16:creationId xmlns:a16="http://schemas.microsoft.com/office/drawing/2014/main" id="{C7CA6222-7EFB-436D-BF44-DABBE240BB38}"/>
                </a:ext>
              </a:extLst>
            </p:cNvPr>
            <p:cNvSpPr/>
            <p:nvPr/>
          </p:nvSpPr>
          <p:spPr>
            <a:xfrm>
              <a:off x="1783414" y="4536230"/>
              <a:ext cx="645731" cy="119860"/>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sp>
          <p:nvSpPr>
            <p:cNvPr id="18" name="Arrow: Right 17">
              <a:extLst>
                <a:ext uri="{FF2B5EF4-FFF2-40B4-BE49-F238E27FC236}">
                  <a16:creationId xmlns:a16="http://schemas.microsoft.com/office/drawing/2014/main" id="{8374A101-CA99-4583-AE3F-5DF063954478}"/>
                </a:ext>
              </a:extLst>
            </p:cNvPr>
            <p:cNvSpPr/>
            <p:nvPr/>
          </p:nvSpPr>
          <p:spPr>
            <a:xfrm>
              <a:off x="3494777" y="4513644"/>
              <a:ext cx="645731" cy="119860"/>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sp>
          <p:nvSpPr>
            <p:cNvPr id="19" name="Arrow: Right 18">
              <a:extLst>
                <a:ext uri="{FF2B5EF4-FFF2-40B4-BE49-F238E27FC236}">
                  <a16:creationId xmlns:a16="http://schemas.microsoft.com/office/drawing/2014/main" id="{3D0681BE-DDCB-4E14-96CC-F49D90A52D5E}"/>
                </a:ext>
              </a:extLst>
            </p:cNvPr>
            <p:cNvSpPr/>
            <p:nvPr/>
          </p:nvSpPr>
          <p:spPr>
            <a:xfrm>
              <a:off x="5416516" y="4528286"/>
              <a:ext cx="645731" cy="119860"/>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pic>
          <p:nvPicPr>
            <p:cNvPr id="21" name="Picture 20">
              <a:extLst>
                <a:ext uri="{FF2B5EF4-FFF2-40B4-BE49-F238E27FC236}">
                  <a16:creationId xmlns:a16="http://schemas.microsoft.com/office/drawing/2014/main" id="{4C130510-3DFF-4EC1-A719-6FB2A20E15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70574" y="4047222"/>
              <a:ext cx="1076876" cy="932844"/>
            </a:xfrm>
            <a:prstGeom prst="rect">
              <a:avLst/>
            </a:prstGeom>
          </p:spPr>
        </p:pic>
        <p:sp>
          <p:nvSpPr>
            <p:cNvPr id="22" name="TextBox 21">
              <a:extLst>
                <a:ext uri="{FF2B5EF4-FFF2-40B4-BE49-F238E27FC236}">
                  <a16:creationId xmlns:a16="http://schemas.microsoft.com/office/drawing/2014/main" id="{F7043BC4-7325-4113-91CD-902418CBAE80}"/>
                </a:ext>
              </a:extLst>
            </p:cNvPr>
            <p:cNvSpPr txBox="1"/>
            <p:nvPr/>
          </p:nvSpPr>
          <p:spPr>
            <a:xfrm>
              <a:off x="504821" y="5221249"/>
              <a:ext cx="16722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Abadi"/>
                  <a:ea typeface="+mn-ea"/>
                  <a:cs typeface="+mn-cs"/>
                </a:rPr>
                <a:t>Collect DNA</a:t>
              </a:r>
            </a:p>
          </p:txBody>
        </p:sp>
        <p:sp>
          <p:nvSpPr>
            <p:cNvPr id="23" name="TextBox 22">
              <a:extLst>
                <a:ext uri="{FF2B5EF4-FFF2-40B4-BE49-F238E27FC236}">
                  <a16:creationId xmlns:a16="http://schemas.microsoft.com/office/drawing/2014/main" id="{BAC242A0-853F-455A-B1BD-AAA42985D55D}"/>
                </a:ext>
              </a:extLst>
            </p:cNvPr>
            <p:cNvSpPr txBox="1"/>
            <p:nvPr/>
          </p:nvSpPr>
          <p:spPr>
            <a:xfrm>
              <a:off x="2435343" y="5221249"/>
              <a:ext cx="14029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Abadi"/>
                  <a:ea typeface="+mn-ea"/>
                  <a:cs typeface="+mn-cs"/>
                </a:rPr>
                <a:t>Sequence</a:t>
              </a:r>
            </a:p>
          </p:txBody>
        </p:sp>
        <p:sp>
          <p:nvSpPr>
            <p:cNvPr id="24" name="TextBox 23">
              <a:extLst>
                <a:ext uri="{FF2B5EF4-FFF2-40B4-BE49-F238E27FC236}">
                  <a16:creationId xmlns:a16="http://schemas.microsoft.com/office/drawing/2014/main" id="{E2D8787F-C44F-4497-9400-0A8276EE0CBB}"/>
                </a:ext>
              </a:extLst>
            </p:cNvPr>
            <p:cNvSpPr txBox="1"/>
            <p:nvPr/>
          </p:nvSpPr>
          <p:spPr>
            <a:xfrm>
              <a:off x="4219763" y="5265574"/>
              <a:ext cx="138852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Abadi"/>
                  <a:ea typeface="+mn-ea"/>
                  <a:cs typeface="+mn-cs"/>
                </a:rPr>
                <a:t>Assemble</a:t>
              </a:r>
            </a:p>
          </p:txBody>
        </p:sp>
        <p:sp>
          <p:nvSpPr>
            <p:cNvPr id="26" name="TextBox 25">
              <a:extLst>
                <a:ext uri="{FF2B5EF4-FFF2-40B4-BE49-F238E27FC236}">
                  <a16:creationId xmlns:a16="http://schemas.microsoft.com/office/drawing/2014/main" id="{B51CB132-6FE7-4B28-B841-385AF9C3EB60}"/>
                </a:ext>
              </a:extLst>
            </p:cNvPr>
            <p:cNvSpPr txBox="1"/>
            <p:nvPr/>
          </p:nvSpPr>
          <p:spPr>
            <a:xfrm>
              <a:off x="6450827" y="5265574"/>
              <a:ext cx="13448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Abadi"/>
                  <a:ea typeface="+mn-ea"/>
                  <a:cs typeface="+mn-cs"/>
                </a:rPr>
                <a:t>Annotate</a:t>
              </a:r>
            </a:p>
          </p:txBody>
        </p:sp>
        <p:sp>
          <p:nvSpPr>
            <p:cNvPr id="27" name="Arrow: Right 26">
              <a:extLst>
                <a:ext uri="{FF2B5EF4-FFF2-40B4-BE49-F238E27FC236}">
                  <a16:creationId xmlns:a16="http://schemas.microsoft.com/office/drawing/2014/main" id="{88B43EFC-8718-4D93-BB43-E77D0A7F0BDB}"/>
                </a:ext>
              </a:extLst>
            </p:cNvPr>
            <p:cNvSpPr/>
            <p:nvPr/>
          </p:nvSpPr>
          <p:spPr>
            <a:xfrm>
              <a:off x="8069070" y="4510312"/>
              <a:ext cx="645731" cy="119860"/>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sp>
          <p:nvSpPr>
            <p:cNvPr id="28" name="Arrow: Right 27">
              <a:extLst>
                <a:ext uri="{FF2B5EF4-FFF2-40B4-BE49-F238E27FC236}">
                  <a16:creationId xmlns:a16="http://schemas.microsoft.com/office/drawing/2014/main" id="{91BC0B64-27B7-43F1-91CF-80B9A731AB15}"/>
                </a:ext>
              </a:extLst>
            </p:cNvPr>
            <p:cNvSpPr/>
            <p:nvPr/>
          </p:nvSpPr>
          <p:spPr>
            <a:xfrm>
              <a:off x="9402088" y="4502481"/>
              <a:ext cx="645731" cy="119860"/>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pic>
          <p:nvPicPr>
            <p:cNvPr id="7" name="Graphic 6" descr="Thumbs up sign">
              <a:extLst>
                <a:ext uri="{FF2B5EF4-FFF2-40B4-BE49-F238E27FC236}">
                  <a16:creationId xmlns:a16="http://schemas.microsoft.com/office/drawing/2014/main" id="{A9AABFA9-F99C-4FFB-A42E-09ED70C9C2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14802" y="4282518"/>
              <a:ext cx="543637" cy="543637"/>
            </a:xfrm>
            <a:prstGeom prst="rect">
              <a:avLst/>
            </a:prstGeom>
          </p:spPr>
        </p:pic>
        <p:pic>
          <p:nvPicPr>
            <p:cNvPr id="30" name="Graphic 29" descr="Gears">
              <a:extLst>
                <a:ext uri="{FF2B5EF4-FFF2-40B4-BE49-F238E27FC236}">
                  <a16:creationId xmlns:a16="http://schemas.microsoft.com/office/drawing/2014/main" id="{ACB4720A-CED7-4C49-8259-1173AE36C32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72638" y="4282518"/>
              <a:ext cx="669845" cy="669845"/>
            </a:xfrm>
            <a:prstGeom prst="rect">
              <a:avLst/>
            </a:prstGeom>
          </p:spPr>
        </p:pic>
        <p:sp>
          <p:nvSpPr>
            <p:cNvPr id="31" name="TextBox 30">
              <a:extLst>
                <a:ext uri="{FF2B5EF4-FFF2-40B4-BE49-F238E27FC236}">
                  <a16:creationId xmlns:a16="http://schemas.microsoft.com/office/drawing/2014/main" id="{D9C1E2CF-82F9-42DB-A025-2C6B21C0466A}"/>
                </a:ext>
              </a:extLst>
            </p:cNvPr>
            <p:cNvSpPr txBox="1"/>
            <p:nvPr/>
          </p:nvSpPr>
          <p:spPr>
            <a:xfrm>
              <a:off x="8390758" y="5288576"/>
              <a:ext cx="1065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Abadi"/>
                  <a:ea typeface="+mn-ea"/>
                  <a:cs typeface="+mn-cs"/>
                </a:rPr>
                <a:t>Review</a:t>
              </a:r>
            </a:p>
          </p:txBody>
        </p:sp>
        <p:sp>
          <p:nvSpPr>
            <p:cNvPr id="32" name="TextBox 31">
              <a:extLst>
                <a:ext uri="{FF2B5EF4-FFF2-40B4-BE49-F238E27FC236}">
                  <a16:creationId xmlns:a16="http://schemas.microsoft.com/office/drawing/2014/main" id="{4FECFAD9-0F25-4B16-A1D8-79CE3A7BC353}"/>
                </a:ext>
              </a:extLst>
            </p:cNvPr>
            <p:cNvSpPr txBox="1"/>
            <p:nvPr/>
          </p:nvSpPr>
          <p:spPr>
            <a:xfrm>
              <a:off x="9677184" y="5265574"/>
              <a:ext cx="1153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Abadi"/>
                  <a:ea typeface="+mn-ea"/>
                  <a:cs typeface="+mn-cs"/>
                </a:rPr>
                <a:t>Analyze</a:t>
              </a:r>
            </a:p>
          </p:txBody>
        </p:sp>
      </p:grpSp>
      <p:sp>
        <p:nvSpPr>
          <p:cNvPr id="34" name="Rectangle: Rounded Corners 33" descr="This rectangle delineates what PGAP does in the biological workflow.">
            <a:extLst>
              <a:ext uri="{FF2B5EF4-FFF2-40B4-BE49-F238E27FC236}">
                <a16:creationId xmlns:a16="http://schemas.microsoft.com/office/drawing/2014/main" id="{850415CE-B5AC-4BA5-B834-D6AA9B8B03BC}"/>
              </a:ext>
            </a:extLst>
          </p:cNvPr>
          <p:cNvSpPr/>
          <p:nvPr/>
        </p:nvSpPr>
        <p:spPr>
          <a:xfrm>
            <a:off x="6194248" y="1448377"/>
            <a:ext cx="1925256" cy="1886673"/>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9" name="Rounded Rectangular Callout 8">
            <a:extLst>
              <a:ext uri="{FF2B5EF4-FFF2-40B4-BE49-F238E27FC236}">
                <a16:creationId xmlns:a16="http://schemas.microsoft.com/office/drawing/2014/main" id="{99ACAACD-C803-BC49-B63B-E505D7DC74F8}"/>
              </a:ext>
            </a:extLst>
          </p:cNvPr>
          <p:cNvSpPr/>
          <p:nvPr/>
        </p:nvSpPr>
        <p:spPr>
          <a:xfrm>
            <a:off x="6634512" y="3289890"/>
            <a:ext cx="1094509" cy="374073"/>
          </a:xfrm>
          <a:prstGeom prst="wedgeRoundRectCallout">
            <a:avLst>
              <a:gd name="adj1" fmla="val -20833"/>
              <a:gd name="adj2" fmla="val 328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badi"/>
                <a:ea typeface="+mn-ea"/>
                <a:cs typeface="+mn-cs"/>
              </a:rPr>
              <a:t>PGAP</a:t>
            </a:r>
          </a:p>
        </p:txBody>
      </p:sp>
      <p:sp>
        <p:nvSpPr>
          <p:cNvPr id="35" name="Rectangle: Rounded Corners 34" descr="This box delineates what RAPT does in the biological workflow.">
            <a:extLst>
              <a:ext uri="{FF2B5EF4-FFF2-40B4-BE49-F238E27FC236}">
                <a16:creationId xmlns:a16="http://schemas.microsoft.com/office/drawing/2014/main" id="{EC52FF58-1360-4960-91FC-52A3ACCBB448}"/>
              </a:ext>
            </a:extLst>
          </p:cNvPr>
          <p:cNvSpPr/>
          <p:nvPr/>
        </p:nvSpPr>
        <p:spPr>
          <a:xfrm>
            <a:off x="4062043" y="1376852"/>
            <a:ext cx="4199593" cy="2581691"/>
          </a:xfrm>
          <a:prstGeom prst="roundRect">
            <a:avLst/>
          </a:prstGeom>
          <a:noFill/>
          <a:ln w="508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36" name="Rounded Rectangular Callout 8">
            <a:extLst>
              <a:ext uri="{FF2B5EF4-FFF2-40B4-BE49-F238E27FC236}">
                <a16:creationId xmlns:a16="http://schemas.microsoft.com/office/drawing/2014/main" id="{019FD83E-7C6E-4D9A-9E0D-491F57085583}"/>
              </a:ext>
            </a:extLst>
          </p:cNvPr>
          <p:cNvSpPr/>
          <p:nvPr/>
        </p:nvSpPr>
        <p:spPr>
          <a:xfrm>
            <a:off x="5548745" y="3871078"/>
            <a:ext cx="1094509" cy="374073"/>
          </a:xfrm>
          <a:prstGeom prst="wedgeRoundRectCallout">
            <a:avLst>
              <a:gd name="adj1" fmla="val -20833"/>
              <a:gd name="adj2" fmla="val 32870"/>
              <a:gd name="adj3" fmla="val 16667"/>
            </a:avLst>
          </a:prstGeom>
          <a:solidFill>
            <a:schemeClr val="accent4">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badi"/>
                <a:ea typeface="+mn-ea"/>
                <a:cs typeface="+mn-cs"/>
              </a:rPr>
              <a:t>RAPT</a:t>
            </a:r>
          </a:p>
        </p:txBody>
      </p:sp>
      <p:sp>
        <p:nvSpPr>
          <p:cNvPr id="37" name="TextBox 36">
            <a:extLst>
              <a:ext uri="{FF2B5EF4-FFF2-40B4-BE49-F238E27FC236}">
                <a16:creationId xmlns:a16="http://schemas.microsoft.com/office/drawing/2014/main" id="{20902B67-15F3-4D5C-B91F-875DC577F776}"/>
              </a:ext>
            </a:extLst>
          </p:cNvPr>
          <p:cNvSpPr txBox="1"/>
          <p:nvPr/>
        </p:nvSpPr>
        <p:spPr>
          <a:xfrm>
            <a:off x="5508591" y="4367025"/>
            <a:ext cx="6576572" cy="1477328"/>
          </a:xfrm>
          <a:prstGeom prst="rect">
            <a:avLst/>
          </a:prstGeom>
          <a:noFill/>
          <a:ln w="53975">
            <a:solidFill>
              <a:schemeClr val="accent4">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What does RAPT 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Assembles a genome from </a:t>
            </a:r>
            <a:r>
              <a:rPr kumimoji="0" lang="en-US" sz="1800" b="1" i="0" u="none" strike="noStrike" kern="1200" cap="none" spc="0" normalizeH="0" baseline="0" noProof="0" dirty="0">
                <a:ln>
                  <a:noFill/>
                </a:ln>
                <a:solidFill>
                  <a:srgbClr val="000000"/>
                </a:solidFill>
                <a:effectLst/>
                <a:uLnTx/>
                <a:uFillTx/>
                <a:latin typeface="Abadi"/>
                <a:ea typeface="+mn-ea"/>
                <a:cs typeface="+mn-cs"/>
              </a:rPr>
              <a:t>Illumina</a:t>
            </a:r>
            <a:r>
              <a:rPr kumimoji="0" lang="en-US" sz="1800" b="0" i="0" u="none" strike="noStrike" kern="1200" cap="none" spc="0" normalizeH="0" baseline="0" noProof="0" dirty="0">
                <a:ln>
                  <a:noFill/>
                </a:ln>
                <a:solidFill>
                  <a:srgbClr val="000000"/>
                </a:solidFill>
                <a:effectLst/>
                <a:uLnTx/>
                <a:uFillTx/>
                <a:latin typeface="Abadi"/>
                <a:ea typeface="+mn-ea"/>
                <a:cs typeface="+mn-cs"/>
              </a:rPr>
              <a:t> short reads sequenced from a bacterial or archaeal isolate, using SKESA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Annotates the genome with PGAP, the pipeline used to annotate </a:t>
            </a:r>
            <a:r>
              <a:rPr kumimoji="0" lang="en-US" sz="1800" b="0" i="0" u="none" strike="noStrike" kern="1200" cap="none" spc="0" normalizeH="0" baseline="0" noProof="0" dirty="0" err="1">
                <a:ln>
                  <a:noFill/>
                </a:ln>
                <a:solidFill>
                  <a:srgbClr val="000000"/>
                </a:solidFill>
                <a:effectLst/>
                <a:uLnTx/>
                <a:uFillTx/>
                <a:latin typeface="Abadi"/>
                <a:ea typeface="+mn-ea"/>
                <a:cs typeface="+mn-cs"/>
              </a:rPr>
              <a:t>RefSeq</a:t>
            </a:r>
            <a:r>
              <a:rPr kumimoji="0" lang="en-US" sz="1800" b="0" i="0" u="none" strike="noStrike" kern="1200" cap="none" spc="0" normalizeH="0" baseline="0" noProof="0" dirty="0">
                <a:ln>
                  <a:noFill/>
                </a:ln>
                <a:solidFill>
                  <a:srgbClr val="000000"/>
                </a:solidFill>
                <a:effectLst/>
                <a:uLnTx/>
                <a:uFillTx/>
                <a:latin typeface="Abadi"/>
                <a:ea typeface="+mn-ea"/>
                <a:cs typeface="+mn-cs"/>
              </a:rPr>
              <a:t> genomes</a:t>
            </a:r>
          </a:p>
        </p:txBody>
      </p:sp>
      <p:sp>
        <p:nvSpPr>
          <p:cNvPr id="38" name="TextBox 37">
            <a:extLst>
              <a:ext uri="{FF2B5EF4-FFF2-40B4-BE49-F238E27FC236}">
                <a16:creationId xmlns:a16="http://schemas.microsoft.com/office/drawing/2014/main" id="{9C41225E-1C6F-4CF1-B88F-7F919EBCA812}"/>
              </a:ext>
            </a:extLst>
          </p:cNvPr>
          <p:cNvSpPr txBox="1"/>
          <p:nvPr/>
        </p:nvSpPr>
        <p:spPr>
          <a:xfrm>
            <a:off x="328726" y="4601776"/>
            <a:ext cx="5014606" cy="923330"/>
          </a:xfrm>
          <a:prstGeom prst="rect">
            <a:avLst/>
          </a:prstGeom>
          <a:noFill/>
          <a:ln w="3810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What does PGAP 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Annotates the genome with PGAP, the pipeline used to annotate </a:t>
            </a:r>
            <a:r>
              <a:rPr kumimoji="0" lang="en-US" sz="1800" b="0" i="0" u="none" strike="noStrike" kern="1200" cap="none" spc="0" normalizeH="0" baseline="0" noProof="0" dirty="0" err="1">
                <a:ln>
                  <a:noFill/>
                </a:ln>
                <a:solidFill>
                  <a:srgbClr val="000000"/>
                </a:solidFill>
                <a:effectLst/>
                <a:uLnTx/>
                <a:uFillTx/>
                <a:latin typeface="Abadi"/>
                <a:ea typeface="+mn-ea"/>
                <a:cs typeface="+mn-cs"/>
              </a:rPr>
              <a:t>RefSeq</a:t>
            </a:r>
            <a:r>
              <a:rPr kumimoji="0" lang="en-US" sz="1800" b="0" i="0" u="none" strike="noStrike" kern="1200" cap="none" spc="0" normalizeH="0" baseline="0" noProof="0" dirty="0">
                <a:ln>
                  <a:noFill/>
                </a:ln>
                <a:solidFill>
                  <a:srgbClr val="000000"/>
                </a:solidFill>
                <a:effectLst/>
                <a:uLnTx/>
                <a:uFillTx/>
                <a:latin typeface="Abadi"/>
                <a:ea typeface="+mn-ea"/>
                <a:cs typeface="+mn-cs"/>
              </a:rPr>
              <a:t> genomes</a:t>
            </a:r>
          </a:p>
        </p:txBody>
      </p:sp>
    </p:spTree>
    <p:custDataLst>
      <p:tags r:id="rId1"/>
    </p:custDataLst>
    <p:extLst>
      <p:ext uri="{BB962C8B-B14F-4D97-AF65-F5344CB8AC3E}">
        <p14:creationId xmlns:p14="http://schemas.microsoft.com/office/powerpoint/2010/main" val="732456193"/>
      </p:ext>
    </p:extLst>
  </p:cSld>
  <p:clrMapOvr>
    <a:masterClrMapping/>
  </p:clrMapOvr>
  <mc:AlternateContent xmlns:mc="http://schemas.openxmlformats.org/markup-compatibility/2006" xmlns:p14="http://schemas.microsoft.com/office/powerpoint/2010/main">
    <mc:Choice Requires="p14">
      <p:transition spd="slow" p14:dur="2000" advTm="53493"/>
    </mc:Choice>
    <mc:Fallback xmlns="">
      <p:transition spd="slow" advTm="534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4" grpId="0" animBg="1"/>
      <p:bldP spid="9" grpId="0" animBg="1"/>
      <p:bldP spid="35" grpId="0" animBg="1"/>
      <p:bldP spid="36" grpId="0" animBg="1"/>
      <p:bldP spid="37" grpId="0" animBg="1"/>
      <p:bldP spid="38" grpId="0" animBg="1"/>
    </p:bldLst>
  </p:timing>
  <p:extLst>
    <p:ext uri="{E180D4A7-C9FB-4DFB-919C-405C955672EB}">
      <p14:showEvtLst xmlns:p14="http://schemas.microsoft.com/office/powerpoint/2010/main">
        <p14:playEvt time="117" objId="4"/>
        <p14:stopEvt time="53372" objId="4"/>
      </p14:showEvt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A616-EDF2-41F2-B374-FCC53BC5086A}"/>
              </a:ext>
            </a:extLst>
          </p:cNvPr>
          <p:cNvSpPr>
            <a:spLocks noGrp="1"/>
          </p:cNvSpPr>
          <p:nvPr>
            <p:ph type="title"/>
          </p:nvPr>
        </p:nvSpPr>
        <p:spPr/>
        <p:txBody>
          <a:bodyPr/>
          <a:lstStyle/>
          <a:p>
            <a:r>
              <a:rPr lang="en-US" dirty="0"/>
              <a:t>Why run PGAP yourself?</a:t>
            </a:r>
          </a:p>
        </p:txBody>
      </p:sp>
      <p:sp>
        <p:nvSpPr>
          <p:cNvPr id="3" name="Content Placeholder 2">
            <a:extLst>
              <a:ext uri="{FF2B5EF4-FFF2-40B4-BE49-F238E27FC236}">
                <a16:creationId xmlns:a16="http://schemas.microsoft.com/office/drawing/2014/main" id="{23AAFC67-3D0D-4372-B4CE-BFEFE6DDFEED}"/>
              </a:ext>
            </a:extLst>
          </p:cNvPr>
          <p:cNvSpPr>
            <a:spLocks noGrp="1"/>
          </p:cNvSpPr>
          <p:nvPr>
            <p:ph sz="quarter" idx="10"/>
          </p:nvPr>
        </p:nvSpPr>
        <p:spPr/>
        <p:txBody>
          <a:bodyPr>
            <a:normAutofit/>
          </a:bodyPr>
          <a:lstStyle/>
          <a:p>
            <a:pPr>
              <a:lnSpc>
                <a:spcPct val="150000"/>
              </a:lnSpc>
            </a:pPr>
            <a:r>
              <a:rPr lang="en-US" sz="2400" dirty="0"/>
              <a:t>Proprietary genomes</a:t>
            </a:r>
          </a:p>
          <a:p>
            <a:pPr>
              <a:lnSpc>
                <a:spcPct val="150000"/>
              </a:lnSpc>
            </a:pPr>
            <a:r>
              <a:rPr lang="en-US" sz="2400" dirty="0"/>
              <a:t>Quick characterization of starting material</a:t>
            </a:r>
          </a:p>
          <a:p>
            <a:pPr>
              <a:lnSpc>
                <a:spcPct val="150000"/>
              </a:lnSpc>
            </a:pPr>
            <a:r>
              <a:rPr lang="en-US" sz="2400" dirty="0"/>
              <a:t>Assembly QC</a:t>
            </a:r>
          </a:p>
          <a:p>
            <a:pPr>
              <a:lnSpc>
                <a:spcPct val="150000"/>
              </a:lnSpc>
            </a:pPr>
            <a:r>
              <a:rPr lang="en-US" sz="2400" dirty="0"/>
              <a:t>Large volume</a:t>
            </a:r>
          </a:p>
          <a:p>
            <a:pPr>
              <a:lnSpc>
                <a:spcPct val="150000"/>
              </a:lnSpc>
            </a:pPr>
            <a:r>
              <a:rPr lang="en-US" sz="2400" dirty="0"/>
              <a:t>Comparison to PGAP-annotated </a:t>
            </a:r>
            <a:r>
              <a:rPr lang="en-US" sz="2400" dirty="0" err="1"/>
              <a:t>RefSeq</a:t>
            </a:r>
            <a:r>
              <a:rPr lang="en-US" sz="2400" dirty="0"/>
              <a:t> assemblies</a:t>
            </a:r>
          </a:p>
        </p:txBody>
      </p:sp>
    </p:spTree>
    <p:extLst>
      <p:ext uri="{BB962C8B-B14F-4D97-AF65-F5344CB8AC3E}">
        <p14:creationId xmlns:p14="http://schemas.microsoft.com/office/powerpoint/2010/main" val="2722158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256B-4A0E-4173-A12F-1DB758FDDA67}"/>
              </a:ext>
            </a:extLst>
          </p:cNvPr>
          <p:cNvSpPr>
            <a:spLocks noGrp="1"/>
          </p:cNvSpPr>
          <p:nvPr>
            <p:ph type="title"/>
          </p:nvPr>
        </p:nvSpPr>
        <p:spPr>
          <a:xfrm>
            <a:off x="838200" y="365125"/>
            <a:ext cx="4844143" cy="893659"/>
          </a:xfrm>
        </p:spPr>
        <p:txBody>
          <a:bodyPr/>
          <a:lstStyle/>
          <a:p>
            <a:r>
              <a:rPr lang="en-US"/>
              <a:t>SRA in the Cloud</a:t>
            </a:r>
            <a:endParaRPr lang="en-US" dirty="0"/>
          </a:p>
        </p:txBody>
      </p:sp>
      <p:sp>
        <p:nvSpPr>
          <p:cNvPr id="4" name="Text Placeholder 3">
            <a:extLst>
              <a:ext uri="{FF2B5EF4-FFF2-40B4-BE49-F238E27FC236}">
                <a16:creationId xmlns:a16="http://schemas.microsoft.com/office/drawing/2014/main" id="{FEAAB5D9-F15C-4F9E-BB89-1F799963675A}"/>
              </a:ext>
            </a:extLst>
          </p:cNvPr>
          <p:cNvSpPr>
            <a:spLocks noGrp="1"/>
          </p:cNvSpPr>
          <p:nvPr>
            <p:ph sz="quarter" idx="10"/>
          </p:nvPr>
        </p:nvSpPr>
        <p:spPr>
          <a:xfrm>
            <a:off x="424543" y="1255856"/>
            <a:ext cx="10515600" cy="4836185"/>
          </a:xfrm>
        </p:spPr>
        <p:txBody>
          <a:bodyPr>
            <a:normAutofit fontScale="70000" lnSpcReduction="20000"/>
          </a:bodyPr>
          <a:lstStyle/>
          <a:p>
            <a:pPr marL="0" indent="0">
              <a:buNone/>
            </a:pPr>
            <a:r>
              <a:rPr lang="en-US" dirty="0">
                <a:hlinkClick r:id="rId2"/>
              </a:rPr>
              <a:t>https://www.ncbi.nlm.nih.gov/sra/docs/sra-cloud/</a:t>
            </a:r>
            <a:endParaRPr lang="en-US" dirty="0"/>
          </a:p>
          <a:p>
            <a:pPr marL="0" indent="0">
              <a:buNone/>
            </a:pPr>
            <a:endParaRPr lang="en-US" dirty="0"/>
          </a:p>
          <a:p>
            <a:pPr marL="0" indent="0">
              <a:buNone/>
            </a:pPr>
            <a:r>
              <a:rPr lang="en-US" dirty="0"/>
              <a:t>SRA data is available in the cloud</a:t>
            </a:r>
          </a:p>
          <a:p>
            <a:pPr marL="0" indent="0">
              <a:buNone/>
            </a:pPr>
            <a:r>
              <a:rPr lang="en-US" dirty="0"/>
              <a:t>- requires SRA Toolkit to be installed - </a:t>
            </a:r>
          </a:p>
          <a:p>
            <a:pPr marL="0" indent="0">
              <a:buNone/>
            </a:pPr>
            <a:r>
              <a:rPr lang="en-US" i="1" dirty="0">
                <a:highlight>
                  <a:srgbClr val="00FFFF"/>
                </a:highlight>
              </a:rPr>
              <a:t>this has already been done for you for the workshop and we will run through some examples</a:t>
            </a:r>
          </a:p>
          <a:p>
            <a:pPr marL="0" indent="0">
              <a:buNone/>
            </a:pPr>
            <a:endParaRPr lang="en-US" dirty="0"/>
          </a:p>
          <a:p>
            <a:pPr marL="0" indent="0">
              <a:buNone/>
            </a:pPr>
            <a:r>
              <a:rPr lang="en-US" dirty="0"/>
              <a:t>Metadata is available via </a:t>
            </a:r>
            <a:r>
              <a:rPr lang="en-US" dirty="0" err="1"/>
              <a:t>BigQuery</a:t>
            </a:r>
            <a:endParaRPr lang="en-US" dirty="0"/>
          </a:p>
          <a:p>
            <a:pPr marL="0" indent="0">
              <a:buNone/>
            </a:pPr>
            <a:r>
              <a:rPr lang="en-US" i="1" dirty="0">
                <a:highlight>
                  <a:srgbClr val="00FFFF"/>
                </a:highlight>
              </a:rPr>
              <a:t>we </a:t>
            </a:r>
            <a:r>
              <a:rPr lang="en-US" i="1">
                <a:highlight>
                  <a:srgbClr val="00FFFF"/>
                </a:highlight>
              </a:rPr>
              <a:t>will NOT run </a:t>
            </a:r>
            <a:r>
              <a:rPr lang="en-US" i="1" dirty="0">
                <a:highlight>
                  <a:srgbClr val="00FFFF"/>
                </a:highlight>
              </a:rPr>
              <a:t>through some examples during the workshop</a:t>
            </a:r>
          </a:p>
          <a:p>
            <a:pPr marL="0" indent="0">
              <a:buNone/>
            </a:pPr>
            <a:endParaRPr lang="en-US" dirty="0"/>
          </a:p>
          <a:p>
            <a:pPr marL="0" indent="0">
              <a:buNone/>
            </a:pPr>
            <a:r>
              <a:rPr lang="en-US" dirty="0"/>
              <a:t>STAT analysis results are available </a:t>
            </a:r>
            <a:r>
              <a:rPr lang="en-US"/>
              <a:t>via BigQuery</a:t>
            </a:r>
            <a:endParaRPr lang="en-US" dirty="0"/>
          </a:p>
          <a:p>
            <a:pPr marL="0" indent="0">
              <a:buNone/>
            </a:pPr>
            <a:r>
              <a:rPr lang="en-US" i="1" dirty="0">
                <a:highlight>
                  <a:srgbClr val="00FFFF"/>
                </a:highlight>
              </a:rPr>
              <a:t>we will run through some examples during the workshop</a:t>
            </a:r>
          </a:p>
          <a:p>
            <a:pPr marL="0" indent="0">
              <a:buNone/>
            </a:pPr>
            <a:endParaRPr lang="en-US" dirty="0"/>
          </a:p>
          <a:p>
            <a:pPr marL="0" indent="0">
              <a:buNone/>
            </a:pPr>
            <a:r>
              <a:rPr lang="en-US" dirty="0"/>
              <a:t>YouTube Tutorial Series</a:t>
            </a:r>
          </a:p>
          <a:p>
            <a:pPr marL="0" indent="0">
              <a:buNone/>
            </a:pPr>
            <a:r>
              <a:rPr lang="en-US" dirty="0">
                <a:hlinkClick r:id="rId3"/>
              </a:rPr>
              <a:t>https://www.youtube.com/playlist?list=PLH-TjWpFfWrt5MNqU7Jvsk73QefO3ADwD</a:t>
            </a:r>
            <a:endParaRPr lang="en-US" dirty="0"/>
          </a:p>
          <a:p>
            <a:pPr marL="0" indent="0">
              <a:buNone/>
            </a:pPr>
            <a:endParaRPr lang="en-US" dirty="0"/>
          </a:p>
        </p:txBody>
      </p:sp>
    </p:spTree>
    <p:extLst>
      <p:ext uri="{BB962C8B-B14F-4D97-AF65-F5344CB8AC3E}">
        <p14:creationId xmlns:p14="http://schemas.microsoft.com/office/powerpoint/2010/main" val="2049665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63" descr="This figure shows what happens when a user logged in the Google Console starts a RAPT run. A virtual machine is reserved, the DOcker image is downloaded and instantiated on teh VM. Execution logs are returned to Stackdriver, the RAPT results are copied to a bucket and the VM is shutdown.">
            <a:extLst>
              <a:ext uri="{FF2B5EF4-FFF2-40B4-BE49-F238E27FC236}">
                <a16:creationId xmlns:a16="http://schemas.microsoft.com/office/drawing/2014/main" id="{DE0DF2F7-343B-4C1C-84B2-FF84DCA3D3B2}"/>
              </a:ext>
            </a:extLst>
          </p:cNvPr>
          <p:cNvSpPr/>
          <p:nvPr/>
        </p:nvSpPr>
        <p:spPr>
          <a:xfrm>
            <a:off x="5405049" y="893425"/>
            <a:ext cx="6638561" cy="491607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badi"/>
              <a:ea typeface="+mn-ea"/>
              <a:cs typeface="+mn-cs"/>
            </a:endParaRPr>
          </a:p>
        </p:txBody>
      </p:sp>
      <p:sp>
        <p:nvSpPr>
          <p:cNvPr id="2" name="Title 1">
            <a:extLst>
              <a:ext uri="{FF2B5EF4-FFF2-40B4-BE49-F238E27FC236}">
                <a16:creationId xmlns:a16="http://schemas.microsoft.com/office/drawing/2014/main" id="{35DE1CD2-C00E-4F7B-93BA-0BEBFA390F21}"/>
              </a:ext>
            </a:extLst>
          </p:cNvPr>
          <p:cNvSpPr>
            <a:spLocks noGrp="1"/>
          </p:cNvSpPr>
          <p:nvPr>
            <p:ph type="title"/>
          </p:nvPr>
        </p:nvSpPr>
        <p:spPr>
          <a:xfrm>
            <a:off x="268510" y="269900"/>
            <a:ext cx="6999514" cy="645687"/>
          </a:xfrm>
        </p:spPr>
        <p:txBody>
          <a:bodyPr>
            <a:normAutofit/>
          </a:bodyPr>
          <a:lstStyle/>
          <a:p>
            <a:r>
              <a:rPr lang="en-US" sz="4000" dirty="0">
                <a:solidFill>
                  <a:schemeClr val="accent1"/>
                </a:solidFill>
                <a:ea typeface="Cambria" panose="02040503050406030204" pitchFamily="18" charset="0"/>
              </a:rPr>
              <a:t>GCP RAPT Workflow Overview</a:t>
            </a:r>
            <a:endParaRPr lang="en-US" sz="4000" dirty="0"/>
          </a:p>
        </p:txBody>
      </p:sp>
      <p:pic>
        <p:nvPicPr>
          <p:cNvPr id="14" name="Content Placeholder 13" descr="A user at the Google Console&#10;">
            <a:extLst>
              <a:ext uri="{FF2B5EF4-FFF2-40B4-BE49-F238E27FC236}">
                <a16:creationId xmlns:a16="http://schemas.microsoft.com/office/drawing/2014/main" id="{7EBEF9C7-97E1-4EC1-88B2-8591DDCDF4F1}"/>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826159" y="2616359"/>
            <a:ext cx="2539682" cy="2539682"/>
          </a:xfrm>
        </p:spPr>
      </p:pic>
      <p:sp>
        <p:nvSpPr>
          <p:cNvPr id="17" name="TextBox 16">
            <a:extLst>
              <a:ext uri="{FF2B5EF4-FFF2-40B4-BE49-F238E27FC236}">
                <a16:creationId xmlns:a16="http://schemas.microsoft.com/office/drawing/2014/main" id="{90CBB684-FFB9-4B2E-B3C0-7B808B4EBC40}"/>
              </a:ext>
            </a:extLst>
          </p:cNvPr>
          <p:cNvSpPr txBox="1"/>
          <p:nvPr/>
        </p:nvSpPr>
        <p:spPr>
          <a:xfrm>
            <a:off x="6957509" y="1068975"/>
            <a:ext cx="31272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badi"/>
                <a:ea typeface="+mn-ea"/>
                <a:cs typeface="+mn-cs"/>
              </a:rPr>
              <a:t>Starts a virtual machine</a:t>
            </a:r>
          </a:p>
        </p:txBody>
      </p:sp>
      <p:cxnSp>
        <p:nvCxnSpPr>
          <p:cNvPr id="23" name="Straight Connector 22" descr="This figure shows what happens when a user logged in the Google Console starts a RAPT run. A virtual machine is reserved, the DOcker image is downloaded and instantiated on teh VM. Execution logs are returned to Stackdriver, the RAPT results are copied to a bucket and the VM is shutdown.">
            <a:extLst>
              <a:ext uri="{FF2B5EF4-FFF2-40B4-BE49-F238E27FC236}">
                <a16:creationId xmlns:a16="http://schemas.microsoft.com/office/drawing/2014/main" id="{40D6FB63-D884-44CD-A163-C7EC85EC1425}"/>
              </a:ext>
            </a:extLst>
          </p:cNvPr>
          <p:cNvCxnSpPr>
            <a:cxnSpLocks/>
          </p:cNvCxnSpPr>
          <p:nvPr/>
        </p:nvCxnSpPr>
        <p:spPr>
          <a:xfrm flipV="1">
            <a:off x="5925208" y="5108743"/>
            <a:ext cx="861743" cy="620025"/>
          </a:xfrm>
          <a:prstGeom prst="line">
            <a:avLst/>
          </a:prstGeom>
          <a:ln w="139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4BD88C0-702A-4EA4-BCFC-27F0695A33FF}"/>
              </a:ext>
            </a:extLst>
          </p:cNvPr>
          <p:cNvSpPr txBox="1"/>
          <p:nvPr/>
        </p:nvSpPr>
        <p:spPr>
          <a:xfrm>
            <a:off x="6786951" y="5347833"/>
            <a:ext cx="41412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badi"/>
                <a:ea typeface="+mn-ea"/>
                <a:cs typeface="+mn-cs"/>
              </a:rPr>
              <a:t>Shuts down the virtual machine</a:t>
            </a:r>
          </a:p>
        </p:txBody>
      </p:sp>
      <p:cxnSp>
        <p:nvCxnSpPr>
          <p:cNvPr id="26" name="Connector: Curved 25" descr="This figure shows what happens when a user logged in the Google Console starts a RAPT run. A virtual machine is reserved, the DOcker image is downloaded and instantiated on teh VM. Execution logs are returned to Stackdriver, the RAPT results are copied to a bucket and the VM is shutdown.">
            <a:extLst>
              <a:ext uri="{FF2B5EF4-FFF2-40B4-BE49-F238E27FC236}">
                <a16:creationId xmlns:a16="http://schemas.microsoft.com/office/drawing/2014/main" id="{C01BDF21-F74A-4C0C-BDAE-E1C3B906B9A1}"/>
              </a:ext>
            </a:extLst>
          </p:cNvPr>
          <p:cNvCxnSpPr>
            <a:cxnSpLocks/>
          </p:cNvCxnSpPr>
          <p:nvPr/>
        </p:nvCxnSpPr>
        <p:spPr>
          <a:xfrm flipV="1">
            <a:off x="1983443" y="1206500"/>
            <a:ext cx="3178104" cy="1456696"/>
          </a:xfrm>
          <a:prstGeom prst="curvedConnector3">
            <a:avLst>
              <a:gd name="adj1" fmla="val 49"/>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descr="This figure shows what happens when a user logged in the Google Console starts a RAPT run. A virtual machine is reserved, the DOcker image is downloaded and instantiated on teh VM. Execution logs are returned to Stackdriver, the RAPT results are copied to a bucket and the VM is shutdown.">
            <a:extLst>
              <a:ext uri="{FF2B5EF4-FFF2-40B4-BE49-F238E27FC236}">
                <a16:creationId xmlns:a16="http://schemas.microsoft.com/office/drawing/2014/main" id="{D4CF800A-9E85-43D1-B97D-37AACD1EB852}"/>
              </a:ext>
            </a:extLst>
          </p:cNvPr>
          <p:cNvCxnSpPr>
            <a:cxnSpLocks/>
          </p:cNvCxnSpPr>
          <p:nvPr/>
        </p:nvCxnSpPr>
        <p:spPr>
          <a:xfrm flipH="1">
            <a:off x="2589182" y="3405323"/>
            <a:ext cx="3782873" cy="0"/>
          </a:xfrm>
          <a:prstGeom prst="straightConnector1">
            <a:avLst/>
          </a:prstGeom>
          <a:ln w="508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descr="This figure shows what happens when a user logged in the Google Console starts a RAPT run. A virtual machine is reserved, the DOcker image is downloaded and instantiated on teh VM. Execution logs are returned to Stackdriver, the RAPT results are copied to a bucket and the VM is shutdown.">
            <a:extLst>
              <a:ext uri="{FF2B5EF4-FFF2-40B4-BE49-F238E27FC236}">
                <a16:creationId xmlns:a16="http://schemas.microsoft.com/office/drawing/2014/main" id="{D8477B32-4EEF-47A1-B9A6-D8AD308A6712}"/>
              </a:ext>
            </a:extLst>
          </p:cNvPr>
          <p:cNvCxnSpPr>
            <a:cxnSpLocks/>
          </p:cNvCxnSpPr>
          <p:nvPr/>
        </p:nvCxnSpPr>
        <p:spPr>
          <a:xfrm rot="10800000">
            <a:off x="1889402" y="4079013"/>
            <a:ext cx="4593430" cy="505258"/>
          </a:xfrm>
          <a:prstGeom prst="curved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67" name="Rectangle: Rounded Corners 66" descr="This figure shows what happens when a user logged in the Google Console starts a RAPT run. A virtual machine is reserved, the DOcker image is downloaded and instantiated on teh VM. Execution logs are returned to Stackdriver, the RAPT results are copied to a bucket and the VM is shutdown.">
            <a:extLst>
              <a:ext uri="{FF2B5EF4-FFF2-40B4-BE49-F238E27FC236}">
                <a16:creationId xmlns:a16="http://schemas.microsoft.com/office/drawing/2014/main" id="{93DB7EF5-CE5E-4008-8B66-47CF1E0D5E71}"/>
              </a:ext>
            </a:extLst>
          </p:cNvPr>
          <p:cNvSpPr/>
          <p:nvPr/>
        </p:nvSpPr>
        <p:spPr>
          <a:xfrm>
            <a:off x="6469735" y="1917006"/>
            <a:ext cx="5144404" cy="297157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72" name="TextBox 71">
            <a:extLst>
              <a:ext uri="{FF2B5EF4-FFF2-40B4-BE49-F238E27FC236}">
                <a16:creationId xmlns:a16="http://schemas.microsoft.com/office/drawing/2014/main" id="{068BE6A5-FE54-45B4-A6CE-7E0FF7534C01}"/>
              </a:ext>
            </a:extLst>
          </p:cNvPr>
          <p:cNvSpPr txBox="1"/>
          <p:nvPr/>
        </p:nvSpPr>
        <p:spPr>
          <a:xfrm>
            <a:off x="313017" y="2237992"/>
            <a:ext cx="3340851"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badi"/>
                <a:ea typeface="+mn-ea"/>
                <a:cs typeface="+mn-cs"/>
              </a:rPr>
              <a:t>From the Google Console</a:t>
            </a:r>
          </a:p>
        </p:txBody>
      </p:sp>
      <p:pic>
        <p:nvPicPr>
          <p:cNvPr id="8" name="Picture 7" descr="This figure shows what happens when a user logged in the Google Console starts a RAPT run. A virtual machine is reserved, the DOcker image is downloaded and instantiated on teh VM. Execution logs are returned to Stackdriver, the RAPT results are copied to a bucket and the VM is shutdown.">
            <a:extLst>
              <a:ext uri="{FF2B5EF4-FFF2-40B4-BE49-F238E27FC236}">
                <a16:creationId xmlns:a16="http://schemas.microsoft.com/office/drawing/2014/main" id="{D48DEFB6-B069-4946-A63D-B7B606C9D633}"/>
              </a:ext>
            </a:extLst>
          </p:cNvPr>
          <p:cNvPicPr>
            <a:picLocks noChangeAspect="1"/>
          </p:cNvPicPr>
          <p:nvPr/>
        </p:nvPicPr>
        <p:blipFill>
          <a:blip r:embed="rId3"/>
          <a:stretch>
            <a:fillRect/>
          </a:stretch>
        </p:blipFill>
        <p:spPr>
          <a:xfrm>
            <a:off x="6521310" y="2940588"/>
            <a:ext cx="1495620" cy="924415"/>
          </a:xfrm>
          <a:prstGeom prst="rect">
            <a:avLst/>
          </a:prstGeom>
        </p:spPr>
      </p:pic>
      <p:pic>
        <p:nvPicPr>
          <p:cNvPr id="10" name="Picture 9">
            <a:extLst>
              <a:ext uri="{FF2B5EF4-FFF2-40B4-BE49-F238E27FC236}">
                <a16:creationId xmlns:a16="http://schemas.microsoft.com/office/drawing/2014/main" id="{36E5AA20-A382-4566-BC6F-7D22867149D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066" y="2118690"/>
            <a:ext cx="1366128" cy="349989"/>
          </a:xfrm>
          <a:prstGeom prst="rect">
            <a:avLst/>
          </a:prstGeom>
        </p:spPr>
      </p:pic>
      <p:pic>
        <p:nvPicPr>
          <p:cNvPr id="16" name="Picture 15">
            <a:extLst>
              <a:ext uri="{FF2B5EF4-FFF2-40B4-BE49-F238E27FC236}">
                <a16:creationId xmlns:a16="http://schemas.microsoft.com/office/drawing/2014/main" id="{49336B24-ECFB-4019-8394-168B9EE2928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58445" y="4136791"/>
            <a:ext cx="621349" cy="621349"/>
          </a:xfrm>
          <a:prstGeom prst="rect">
            <a:avLst/>
          </a:prstGeom>
        </p:spPr>
      </p:pic>
      <p:sp>
        <p:nvSpPr>
          <p:cNvPr id="18" name="TextBox 17">
            <a:extLst>
              <a:ext uri="{FF2B5EF4-FFF2-40B4-BE49-F238E27FC236}">
                <a16:creationId xmlns:a16="http://schemas.microsoft.com/office/drawing/2014/main" id="{34FE132F-E848-471B-8F9C-68C2B22A231D}"/>
              </a:ext>
            </a:extLst>
          </p:cNvPr>
          <p:cNvSpPr txBox="1"/>
          <p:nvPr/>
        </p:nvSpPr>
        <p:spPr>
          <a:xfrm>
            <a:off x="8102874" y="2003665"/>
            <a:ext cx="334264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badi"/>
                <a:ea typeface="+mn-ea"/>
                <a:cs typeface="+mn-cs"/>
              </a:rPr>
              <a:t>Downloads and instantiates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badi"/>
                <a:ea typeface="+mn-ea"/>
                <a:cs typeface="+mn-cs"/>
              </a:rPr>
              <a:t>the RAPT Docker container </a:t>
            </a:r>
          </a:p>
        </p:txBody>
      </p:sp>
      <p:sp>
        <p:nvSpPr>
          <p:cNvPr id="19" name="TextBox 18">
            <a:extLst>
              <a:ext uri="{FF2B5EF4-FFF2-40B4-BE49-F238E27FC236}">
                <a16:creationId xmlns:a16="http://schemas.microsoft.com/office/drawing/2014/main" id="{AE5A2769-4DC2-4FE6-A36F-AC76418DC352}"/>
              </a:ext>
            </a:extLst>
          </p:cNvPr>
          <p:cNvSpPr txBox="1"/>
          <p:nvPr/>
        </p:nvSpPr>
        <p:spPr>
          <a:xfrm>
            <a:off x="8138998" y="2891963"/>
            <a:ext cx="329878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badi"/>
                <a:ea typeface="+mn-ea"/>
                <a:cs typeface="+mn-cs"/>
              </a:rPr>
              <a:t>Sends execution logs to Google </a:t>
            </a:r>
            <a:r>
              <a:rPr kumimoji="0" lang="en-US" sz="2200" b="0" i="0" u="none" strike="noStrike" kern="1200" cap="none" spc="0" normalizeH="0" baseline="0" noProof="0" dirty="0" err="1">
                <a:ln>
                  <a:noFill/>
                </a:ln>
                <a:solidFill>
                  <a:srgbClr val="000000"/>
                </a:solidFill>
                <a:effectLst/>
                <a:uLnTx/>
                <a:uFillTx/>
                <a:latin typeface="Abadi"/>
                <a:ea typeface="+mn-ea"/>
                <a:cs typeface="+mn-cs"/>
              </a:rPr>
              <a:t>Stackdriver</a:t>
            </a:r>
            <a:r>
              <a:rPr kumimoji="0" lang="en-US" sz="2200" b="0" i="0" u="none" strike="noStrike" kern="1200" cap="none" spc="0" normalizeH="0" baseline="0" noProof="0" dirty="0">
                <a:ln>
                  <a:noFill/>
                </a:ln>
                <a:solidFill>
                  <a:srgbClr val="000000"/>
                </a:solidFill>
                <a:effectLst/>
                <a:uLnTx/>
                <a:uFillTx/>
                <a:latin typeface="Abadi"/>
                <a:ea typeface="+mn-ea"/>
                <a:cs typeface="+mn-cs"/>
              </a:rPr>
              <a:t> </a:t>
            </a:r>
          </a:p>
        </p:txBody>
      </p:sp>
      <p:sp>
        <p:nvSpPr>
          <p:cNvPr id="20" name="TextBox 19">
            <a:extLst>
              <a:ext uri="{FF2B5EF4-FFF2-40B4-BE49-F238E27FC236}">
                <a16:creationId xmlns:a16="http://schemas.microsoft.com/office/drawing/2014/main" id="{F76BA63C-8448-4A1E-88F5-53FEF97AD6AC}"/>
              </a:ext>
            </a:extLst>
          </p:cNvPr>
          <p:cNvSpPr txBox="1"/>
          <p:nvPr/>
        </p:nvSpPr>
        <p:spPr>
          <a:xfrm>
            <a:off x="8177262" y="3865003"/>
            <a:ext cx="305724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badi"/>
                <a:ea typeface="+mn-ea"/>
                <a:cs typeface="+mn-cs"/>
              </a:rPr>
              <a:t>Sends results to Google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badi"/>
                <a:ea typeface="+mn-ea"/>
                <a:cs typeface="+mn-cs"/>
              </a:rPr>
              <a:t>storage bucket </a:t>
            </a:r>
          </a:p>
        </p:txBody>
      </p:sp>
      <p:sp>
        <p:nvSpPr>
          <p:cNvPr id="3" name="TextBox 2">
            <a:extLst>
              <a:ext uri="{FF2B5EF4-FFF2-40B4-BE49-F238E27FC236}">
                <a16:creationId xmlns:a16="http://schemas.microsoft.com/office/drawing/2014/main" id="{5573C8BA-A97C-43DC-BDDB-F7CFD0470995}"/>
              </a:ext>
            </a:extLst>
          </p:cNvPr>
          <p:cNvSpPr txBox="1"/>
          <p:nvPr/>
        </p:nvSpPr>
        <p:spPr>
          <a:xfrm>
            <a:off x="148390" y="4594077"/>
            <a:ext cx="4006472" cy="1477328"/>
          </a:xfrm>
          <a:prstGeom prst="rect">
            <a:avLst/>
          </a:prstGeom>
          <a:noFill/>
          <a:ln>
            <a:solidFill>
              <a:schemeClr val="accent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Requirements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GCP account and project with a quota of at least 16 CPU in a given region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A Google storage bucket</a:t>
            </a:r>
          </a:p>
        </p:txBody>
      </p:sp>
      <p:grpSp>
        <p:nvGrpSpPr>
          <p:cNvPr id="38" name="Group 37" descr="This figure shows what happens when a user logged in the Google Console starts a RAPT run. A virtual machine is reserved, the DOcker image is downloaded and instantiated on teh VM. Execution logs are returned to Stackdriver, the RAPT results are copied to a bucket and the VM is shutdown.">
            <a:extLst>
              <a:ext uri="{FF2B5EF4-FFF2-40B4-BE49-F238E27FC236}">
                <a16:creationId xmlns:a16="http://schemas.microsoft.com/office/drawing/2014/main" id="{806725B5-28D9-4FF7-ADFF-16691DFCB622}"/>
              </a:ext>
            </a:extLst>
          </p:cNvPr>
          <p:cNvGrpSpPr/>
          <p:nvPr/>
        </p:nvGrpSpPr>
        <p:grpSpPr>
          <a:xfrm>
            <a:off x="5943160" y="1048464"/>
            <a:ext cx="825837" cy="502683"/>
            <a:chOff x="5943160" y="1048464"/>
            <a:chExt cx="825837" cy="502683"/>
          </a:xfrm>
        </p:grpSpPr>
        <p:sp>
          <p:nvSpPr>
            <p:cNvPr id="27" name="Freeform: Shape 26">
              <a:extLst>
                <a:ext uri="{FF2B5EF4-FFF2-40B4-BE49-F238E27FC236}">
                  <a16:creationId xmlns:a16="http://schemas.microsoft.com/office/drawing/2014/main" id="{73508C95-4D93-4353-A80A-EFC383557308}"/>
                </a:ext>
              </a:extLst>
            </p:cNvPr>
            <p:cNvSpPr/>
            <p:nvPr/>
          </p:nvSpPr>
          <p:spPr>
            <a:xfrm>
              <a:off x="5943160" y="1048464"/>
              <a:ext cx="538589" cy="502683"/>
            </a:xfrm>
            <a:custGeom>
              <a:avLst/>
              <a:gdLst>
                <a:gd name="connsiteX0" fmla="*/ 484730 w 538589"/>
                <a:gd name="connsiteY0" fmla="*/ 341107 h 502683"/>
                <a:gd name="connsiteX1" fmla="*/ 53859 w 538589"/>
                <a:gd name="connsiteY1" fmla="*/ 341107 h 502683"/>
                <a:gd name="connsiteX2" fmla="*/ 53859 w 538589"/>
                <a:gd name="connsiteY2" fmla="*/ 53859 h 502683"/>
                <a:gd name="connsiteX3" fmla="*/ 484730 w 538589"/>
                <a:gd name="connsiteY3" fmla="*/ 53859 h 502683"/>
                <a:gd name="connsiteX4" fmla="*/ 484730 w 538589"/>
                <a:gd name="connsiteY4" fmla="*/ 341107 h 502683"/>
                <a:gd name="connsiteX5" fmla="*/ 502683 w 538589"/>
                <a:gd name="connsiteY5" fmla="*/ 0 h 502683"/>
                <a:gd name="connsiteX6" fmla="*/ 35906 w 538589"/>
                <a:gd name="connsiteY6" fmla="*/ 0 h 502683"/>
                <a:gd name="connsiteX7" fmla="*/ 0 w 538589"/>
                <a:gd name="connsiteY7" fmla="*/ 35906 h 502683"/>
                <a:gd name="connsiteX8" fmla="*/ 0 w 538589"/>
                <a:gd name="connsiteY8" fmla="*/ 359060 h 502683"/>
                <a:gd name="connsiteX9" fmla="*/ 35906 w 538589"/>
                <a:gd name="connsiteY9" fmla="*/ 394966 h 502683"/>
                <a:gd name="connsiteX10" fmla="*/ 215436 w 538589"/>
                <a:gd name="connsiteY10" fmla="*/ 394966 h 502683"/>
                <a:gd name="connsiteX11" fmla="*/ 215436 w 538589"/>
                <a:gd name="connsiteY11" fmla="*/ 448824 h 502683"/>
                <a:gd name="connsiteX12" fmla="*/ 134647 w 538589"/>
                <a:gd name="connsiteY12" fmla="*/ 448824 h 502683"/>
                <a:gd name="connsiteX13" fmla="*/ 134647 w 538589"/>
                <a:gd name="connsiteY13" fmla="*/ 502683 h 502683"/>
                <a:gd name="connsiteX14" fmla="*/ 403942 w 538589"/>
                <a:gd name="connsiteY14" fmla="*/ 502683 h 502683"/>
                <a:gd name="connsiteX15" fmla="*/ 403942 w 538589"/>
                <a:gd name="connsiteY15" fmla="*/ 448824 h 502683"/>
                <a:gd name="connsiteX16" fmla="*/ 323154 w 538589"/>
                <a:gd name="connsiteY16" fmla="*/ 448824 h 502683"/>
                <a:gd name="connsiteX17" fmla="*/ 323154 w 538589"/>
                <a:gd name="connsiteY17" fmla="*/ 394966 h 502683"/>
                <a:gd name="connsiteX18" fmla="*/ 502683 w 538589"/>
                <a:gd name="connsiteY18" fmla="*/ 394966 h 502683"/>
                <a:gd name="connsiteX19" fmla="*/ 538589 w 538589"/>
                <a:gd name="connsiteY19" fmla="*/ 359060 h 502683"/>
                <a:gd name="connsiteX20" fmla="*/ 538589 w 538589"/>
                <a:gd name="connsiteY20" fmla="*/ 35906 h 502683"/>
                <a:gd name="connsiteX21" fmla="*/ 502683 w 538589"/>
                <a:gd name="connsiteY21" fmla="*/ 0 h 50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8589" h="502683">
                  <a:moveTo>
                    <a:pt x="484730" y="341107"/>
                  </a:moveTo>
                  <a:lnTo>
                    <a:pt x="53859" y="341107"/>
                  </a:lnTo>
                  <a:lnTo>
                    <a:pt x="53859" y="53859"/>
                  </a:lnTo>
                  <a:lnTo>
                    <a:pt x="484730" y="53859"/>
                  </a:lnTo>
                  <a:lnTo>
                    <a:pt x="484730" y="341107"/>
                  </a:lnTo>
                  <a:close/>
                  <a:moveTo>
                    <a:pt x="502683" y="0"/>
                  </a:moveTo>
                  <a:lnTo>
                    <a:pt x="35906" y="0"/>
                  </a:lnTo>
                  <a:cubicBezTo>
                    <a:pt x="16158" y="0"/>
                    <a:pt x="0" y="16158"/>
                    <a:pt x="0" y="35906"/>
                  </a:cubicBezTo>
                  <a:lnTo>
                    <a:pt x="0" y="359060"/>
                  </a:lnTo>
                  <a:cubicBezTo>
                    <a:pt x="0" y="378808"/>
                    <a:pt x="16158" y="394966"/>
                    <a:pt x="35906" y="394966"/>
                  </a:cubicBezTo>
                  <a:lnTo>
                    <a:pt x="215436" y="394966"/>
                  </a:lnTo>
                  <a:lnTo>
                    <a:pt x="215436" y="448824"/>
                  </a:lnTo>
                  <a:lnTo>
                    <a:pt x="134647" y="448824"/>
                  </a:lnTo>
                  <a:lnTo>
                    <a:pt x="134647" y="502683"/>
                  </a:lnTo>
                  <a:lnTo>
                    <a:pt x="403942" y="502683"/>
                  </a:lnTo>
                  <a:lnTo>
                    <a:pt x="403942" y="448824"/>
                  </a:lnTo>
                  <a:lnTo>
                    <a:pt x="323154" y="448824"/>
                  </a:lnTo>
                  <a:lnTo>
                    <a:pt x="323154" y="394966"/>
                  </a:lnTo>
                  <a:lnTo>
                    <a:pt x="502683" y="394966"/>
                  </a:lnTo>
                  <a:cubicBezTo>
                    <a:pt x="522432" y="394966"/>
                    <a:pt x="538589" y="378808"/>
                    <a:pt x="538589" y="359060"/>
                  </a:cubicBezTo>
                  <a:lnTo>
                    <a:pt x="538589" y="35906"/>
                  </a:lnTo>
                  <a:cubicBezTo>
                    <a:pt x="538589" y="16158"/>
                    <a:pt x="522432" y="0"/>
                    <a:pt x="502683" y="0"/>
                  </a:cubicBezTo>
                  <a:close/>
                </a:path>
              </a:pathLst>
            </a:custGeom>
            <a:solidFill>
              <a:srgbClr val="000000"/>
            </a:solidFill>
            <a:ln w="8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sp>
          <p:nvSpPr>
            <p:cNvPr id="28" name="Freeform: Shape 27">
              <a:extLst>
                <a:ext uri="{FF2B5EF4-FFF2-40B4-BE49-F238E27FC236}">
                  <a16:creationId xmlns:a16="http://schemas.microsoft.com/office/drawing/2014/main" id="{64875580-BF2A-498B-9897-B73B5B80B428}"/>
                </a:ext>
              </a:extLst>
            </p:cNvPr>
            <p:cNvSpPr/>
            <p:nvPr/>
          </p:nvSpPr>
          <p:spPr>
            <a:xfrm>
              <a:off x="6517656" y="1048464"/>
              <a:ext cx="251341" cy="502683"/>
            </a:xfrm>
            <a:custGeom>
              <a:avLst/>
              <a:gdLst>
                <a:gd name="connsiteX0" fmla="*/ 215436 w 251341"/>
                <a:gd name="connsiteY0" fmla="*/ 89765 h 502683"/>
                <a:gd name="connsiteX1" fmla="*/ 35906 w 251341"/>
                <a:gd name="connsiteY1" fmla="*/ 89765 h 502683"/>
                <a:gd name="connsiteX2" fmla="*/ 35906 w 251341"/>
                <a:gd name="connsiteY2" fmla="*/ 35906 h 502683"/>
                <a:gd name="connsiteX3" fmla="*/ 215436 w 251341"/>
                <a:gd name="connsiteY3" fmla="*/ 35906 h 502683"/>
                <a:gd name="connsiteX4" fmla="*/ 215436 w 251341"/>
                <a:gd name="connsiteY4" fmla="*/ 89765 h 502683"/>
                <a:gd name="connsiteX5" fmla="*/ 215436 w 251341"/>
                <a:gd name="connsiteY5" fmla="*/ 179530 h 502683"/>
                <a:gd name="connsiteX6" fmla="*/ 35906 w 251341"/>
                <a:gd name="connsiteY6" fmla="*/ 179530 h 502683"/>
                <a:gd name="connsiteX7" fmla="*/ 35906 w 251341"/>
                <a:gd name="connsiteY7" fmla="*/ 125671 h 502683"/>
                <a:gd name="connsiteX8" fmla="*/ 215436 w 251341"/>
                <a:gd name="connsiteY8" fmla="*/ 125671 h 502683"/>
                <a:gd name="connsiteX9" fmla="*/ 215436 w 251341"/>
                <a:gd name="connsiteY9" fmla="*/ 179530 h 502683"/>
                <a:gd name="connsiteX10" fmla="*/ 125671 w 251341"/>
                <a:gd name="connsiteY10" fmla="*/ 448824 h 502683"/>
                <a:gd name="connsiteX11" fmla="*/ 98741 w 251341"/>
                <a:gd name="connsiteY11" fmla="*/ 421895 h 502683"/>
                <a:gd name="connsiteX12" fmla="*/ 125671 w 251341"/>
                <a:gd name="connsiteY12" fmla="*/ 394966 h 502683"/>
                <a:gd name="connsiteX13" fmla="*/ 152600 w 251341"/>
                <a:gd name="connsiteY13" fmla="*/ 421895 h 502683"/>
                <a:gd name="connsiteX14" fmla="*/ 125671 w 251341"/>
                <a:gd name="connsiteY14" fmla="*/ 448824 h 502683"/>
                <a:gd name="connsiteX15" fmla="*/ 215436 w 251341"/>
                <a:gd name="connsiteY15" fmla="*/ 0 h 502683"/>
                <a:gd name="connsiteX16" fmla="*/ 35906 w 251341"/>
                <a:gd name="connsiteY16" fmla="*/ 0 h 502683"/>
                <a:gd name="connsiteX17" fmla="*/ 0 w 251341"/>
                <a:gd name="connsiteY17" fmla="*/ 35906 h 502683"/>
                <a:gd name="connsiteX18" fmla="*/ 0 w 251341"/>
                <a:gd name="connsiteY18" fmla="*/ 466777 h 502683"/>
                <a:gd name="connsiteX19" fmla="*/ 35906 w 251341"/>
                <a:gd name="connsiteY19" fmla="*/ 502683 h 502683"/>
                <a:gd name="connsiteX20" fmla="*/ 215436 w 251341"/>
                <a:gd name="connsiteY20" fmla="*/ 502683 h 502683"/>
                <a:gd name="connsiteX21" fmla="*/ 251342 w 251341"/>
                <a:gd name="connsiteY21" fmla="*/ 466777 h 502683"/>
                <a:gd name="connsiteX22" fmla="*/ 251342 w 251341"/>
                <a:gd name="connsiteY22" fmla="*/ 35906 h 502683"/>
                <a:gd name="connsiteX23" fmla="*/ 215436 w 251341"/>
                <a:gd name="connsiteY23" fmla="*/ 0 h 50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1341" h="502683">
                  <a:moveTo>
                    <a:pt x="215436" y="89765"/>
                  </a:moveTo>
                  <a:lnTo>
                    <a:pt x="35906" y="89765"/>
                  </a:lnTo>
                  <a:lnTo>
                    <a:pt x="35906" y="35906"/>
                  </a:lnTo>
                  <a:lnTo>
                    <a:pt x="215436" y="35906"/>
                  </a:lnTo>
                  <a:lnTo>
                    <a:pt x="215436" y="89765"/>
                  </a:lnTo>
                  <a:close/>
                  <a:moveTo>
                    <a:pt x="215436" y="179530"/>
                  </a:moveTo>
                  <a:lnTo>
                    <a:pt x="35906" y="179530"/>
                  </a:lnTo>
                  <a:lnTo>
                    <a:pt x="35906" y="125671"/>
                  </a:lnTo>
                  <a:lnTo>
                    <a:pt x="215436" y="125671"/>
                  </a:lnTo>
                  <a:lnTo>
                    <a:pt x="215436" y="179530"/>
                  </a:lnTo>
                  <a:close/>
                  <a:moveTo>
                    <a:pt x="125671" y="448824"/>
                  </a:moveTo>
                  <a:cubicBezTo>
                    <a:pt x="110411" y="448824"/>
                    <a:pt x="98741" y="437155"/>
                    <a:pt x="98741" y="421895"/>
                  </a:cubicBezTo>
                  <a:cubicBezTo>
                    <a:pt x="98741" y="406635"/>
                    <a:pt x="110411" y="394966"/>
                    <a:pt x="125671" y="394966"/>
                  </a:cubicBezTo>
                  <a:cubicBezTo>
                    <a:pt x="140931" y="394966"/>
                    <a:pt x="152600" y="406635"/>
                    <a:pt x="152600" y="421895"/>
                  </a:cubicBezTo>
                  <a:cubicBezTo>
                    <a:pt x="152600" y="437155"/>
                    <a:pt x="140931" y="448824"/>
                    <a:pt x="125671" y="448824"/>
                  </a:cubicBezTo>
                  <a:close/>
                  <a:moveTo>
                    <a:pt x="215436" y="0"/>
                  </a:moveTo>
                  <a:lnTo>
                    <a:pt x="35906" y="0"/>
                  </a:lnTo>
                  <a:cubicBezTo>
                    <a:pt x="16158" y="0"/>
                    <a:pt x="0" y="16158"/>
                    <a:pt x="0" y="35906"/>
                  </a:cubicBezTo>
                  <a:lnTo>
                    <a:pt x="0" y="466777"/>
                  </a:lnTo>
                  <a:cubicBezTo>
                    <a:pt x="0" y="486526"/>
                    <a:pt x="16158" y="502683"/>
                    <a:pt x="35906" y="502683"/>
                  </a:cubicBezTo>
                  <a:lnTo>
                    <a:pt x="215436" y="502683"/>
                  </a:lnTo>
                  <a:cubicBezTo>
                    <a:pt x="235184" y="502683"/>
                    <a:pt x="251342" y="486526"/>
                    <a:pt x="251342" y="466777"/>
                  </a:cubicBezTo>
                  <a:lnTo>
                    <a:pt x="251342" y="35906"/>
                  </a:lnTo>
                  <a:cubicBezTo>
                    <a:pt x="251342" y="16158"/>
                    <a:pt x="235184" y="0"/>
                    <a:pt x="215436" y="0"/>
                  </a:cubicBezTo>
                  <a:close/>
                </a:path>
              </a:pathLst>
            </a:custGeom>
            <a:solidFill>
              <a:srgbClr val="000000"/>
            </a:solidFill>
            <a:ln w="8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grpSp>
      <p:grpSp>
        <p:nvGrpSpPr>
          <p:cNvPr id="37" name="Group 36" descr="This figure shows what happens when a user logged in the Google Console starts a RAPT run. A virtual machine is reserved, the DOcker image is downloaded and instantiated on teh VM. Execution logs are returned to Stackdriver, the RAPT results are copied to a bucket and the VM is shutdown.">
            <a:extLst>
              <a:ext uri="{FF2B5EF4-FFF2-40B4-BE49-F238E27FC236}">
                <a16:creationId xmlns:a16="http://schemas.microsoft.com/office/drawing/2014/main" id="{D15F9925-663A-47AF-A85B-DE98A45ADE62}"/>
              </a:ext>
            </a:extLst>
          </p:cNvPr>
          <p:cNvGrpSpPr/>
          <p:nvPr/>
        </p:nvGrpSpPr>
        <p:grpSpPr>
          <a:xfrm>
            <a:off x="5876600" y="5202896"/>
            <a:ext cx="869901" cy="529505"/>
            <a:chOff x="5876600" y="5202896"/>
            <a:chExt cx="869901" cy="529505"/>
          </a:xfrm>
        </p:grpSpPr>
        <p:sp>
          <p:nvSpPr>
            <p:cNvPr id="31" name="Freeform: Shape 30">
              <a:extLst>
                <a:ext uri="{FF2B5EF4-FFF2-40B4-BE49-F238E27FC236}">
                  <a16:creationId xmlns:a16="http://schemas.microsoft.com/office/drawing/2014/main" id="{8AC28A03-B1BF-440D-89F3-A3EE35F898B3}"/>
                </a:ext>
              </a:extLst>
            </p:cNvPr>
            <p:cNvSpPr/>
            <p:nvPr/>
          </p:nvSpPr>
          <p:spPr>
            <a:xfrm>
              <a:off x="5876600" y="5202896"/>
              <a:ext cx="567326" cy="529505"/>
            </a:xfrm>
            <a:custGeom>
              <a:avLst/>
              <a:gdLst>
                <a:gd name="connsiteX0" fmla="*/ 510594 w 567326"/>
                <a:gd name="connsiteY0" fmla="*/ 359307 h 529505"/>
                <a:gd name="connsiteX1" fmla="*/ 56733 w 567326"/>
                <a:gd name="connsiteY1" fmla="*/ 359307 h 529505"/>
                <a:gd name="connsiteX2" fmla="*/ 56733 w 567326"/>
                <a:gd name="connsiteY2" fmla="*/ 56733 h 529505"/>
                <a:gd name="connsiteX3" fmla="*/ 510594 w 567326"/>
                <a:gd name="connsiteY3" fmla="*/ 56733 h 529505"/>
                <a:gd name="connsiteX4" fmla="*/ 510594 w 567326"/>
                <a:gd name="connsiteY4" fmla="*/ 359307 h 529505"/>
                <a:gd name="connsiteX5" fmla="*/ 529505 w 567326"/>
                <a:gd name="connsiteY5" fmla="*/ 0 h 529505"/>
                <a:gd name="connsiteX6" fmla="*/ 37822 w 567326"/>
                <a:gd name="connsiteY6" fmla="*/ 0 h 529505"/>
                <a:gd name="connsiteX7" fmla="*/ 0 w 567326"/>
                <a:gd name="connsiteY7" fmla="*/ 37822 h 529505"/>
                <a:gd name="connsiteX8" fmla="*/ 0 w 567326"/>
                <a:gd name="connsiteY8" fmla="*/ 378218 h 529505"/>
                <a:gd name="connsiteX9" fmla="*/ 37822 w 567326"/>
                <a:gd name="connsiteY9" fmla="*/ 416040 h 529505"/>
                <a:gd name="connsiteX10" fmla="*/ 226931 w 567326"/>
                <a:gd name="connsiteY10" fmla="*/ 416040 h 529505"/>
                <a:gd name="connsiteX11" fmla="*/ 226931 w 567326"/>
                <a:gd name="connsiteY11" fmla="*/ 472772 h 529505"/>
                <a:gd name="connsiteX12" fmla="*/ 141832 w 567326"/>
                <a:gd name="connsiteY12" fmla="*/ 472772 h 529505"/>
                <a:gd name="connsiteX13" fmla="*/ 141832 w 567326"/>
                <a:gd name="connsiteY13" fmla="*/ 529505 h 529505"/>
                <a:gd name="connsiteX14" fmla="*/ 425495 w 567326"/>
                <a:gd name="connsiteY14" fmla="*/ 529505 h 529505"/>
                <a:gd name="connsiteX15" fmla="*/ 425495 w 567326"/>
                <a:gd name="connsiteY15" fmla="*/ 472772 h 529505"/>
                <a:gd name="connsiteX16" fmla="*/ 340396 w 567326"/>
                <a:gd name="connsiteY16" fmla="*/ 472772 h 529505"/>
                <a:gd name="connsiteX17" fmla="*/ 340396 w 567326"/>
                <a:gd name="connsiteY17" fmla="*/ 416040 h 529505"/>
                <a:gd name="connsiteX18" fmla="*/ 529505 w 567326"/>
                <a:gd name="connsiteY18" fmla="*/ 416040 h 529505"/>
                <a:gd name="connsiteX19" fmla="*/ 567327 w 567326"/>
                <a:gd name="connsiteY19" fmla="*/ 378218 h 529505"/>
                <a:gd name="connsiteX20" fmla="*/ 567327 w 567326"/>
                <a:gd name="connsiteY20" fmla="*/ 37822 h 529505"/>
                <a:gd name="connsiteX21" fmla="*/ 529505 w 567326"/>
                <a:gd name="connsiteY21" fmla="*/ 0 h 5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7326" h="529505">
                  <a:moveTo>
                    <a:pt x="510594" y="359307"/>
                  </a:moveTo>
                  <a:lnTo>
                    <a:pt x="56733" y="359307"/>
                  </a:lnTo>
                  <a:lnTo>
                    <a:pt x="56733" y="56733"/>
                  </a:lnTo>
                  <a:lnTo>
                    <a:pt x="510594" y="56733"/>
                  </a:lnTo>
                  <a:lnTo>
                    <a:pt x="510594" y="359307"/>
                  </a:lnTo>
                  <a:close/>
                  <a:moveTo>
                    <a:pt x="529505" y="0"/>
                  </a:moveTo>
                  <a:lnTo>
                    <a:pt x="37822" y="0"/>
                  </a:lnTo>
                  <a:cubicBezTo>
                    <a:pt x="17020" y="0"/>
                    <a:pt x="0" y="17020"/>
                    <a:pt x="0" y="37822"/>
                  </a:cubicBezTo>
                  <a:lnTo>
                    <a:pt x="0" y="378218"/>
                  </a:lnTo>
                  <a:cubicBezTo>
                    <a:pt x="0" y="399020"/>
                    <a:pt x="17020" y="416040"/>
                    <a:pt x="37822" y="416040"/>
                  </a:cubicBezTo>
                  <a:lnTo>
                    <a:pt x="226931" y="416040"/>
                  </a:lnTo>
                  <a:lnTo>
                    <a:pt x="226931" y="472772"/>
                  </a:lnTo>
                  <a:lnTo>
                    <a:pt x="141832" y="472772"/>
                  </a:lnTo>
                  <a:lnTo>
                    <a:pt x="141832" y="529505"/>
                  </a:lnTo>
                  <a:lnTo>
                    <a:pt x="425495" y="529505"/>
                  </a:lnTo>
                  <a:lnTo>
                    <a:pt x="425495" y="472772"/>
                  </a:lnTo>
                  <a:lnTo>
                    <a:pt x="340396" y="472772"/>
                  </a:lnTo>
                  <a:lnTo>
                    <a:pt x="340396" y="416040"/>
                  </a:lnTo>
                  <a:lnTo>
                    <a:pt x="529505" y="416040"/>
                  </a:lnTo>
                  <a:cubicBezTo>
                    <a:pt x="550307" y="416040"/>
                    <a:pt x="567327" y="399020"/>
                    <a:pt x="567327" y="378218"/>
                  </a:cubicBezTo>
                  <a:lnTo>
                    <a:pt x="567327" y="37822"/>
                  </a:lnTo>
                  <a:cubicBezTo>
                    <a:pt x="567327" y="17020"/>
                    <a:pt x="550307" y="0"/>
                    <a:pt x="529505" y="0"/>
                  </a:cubicBezTo>
                  <a:close/>
                </a:path>
              </a:pathLst>
            </a:custGeom>
            <a:solidFill>
              <a:srgbClr val="000000"/>
            </a:solidFill>
            <a:ln w="94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sp>
          <p:nvSpPr>
            <p:cNvPr id="32" name="Freeform: Shape 31">
              <a:extLst>
                <a:ext uri="{FF2B5EF4-FFF2-40B4-BE49-F238E27FC236}">
                  <a16:creationId xmlns:a16="http://schemas.microsoft.com/office/drawing/2014/main" id="{0768A371-CD26-436F-B220-819D336CC5D2}"/>
                </a:ext>
              </a:extLst>
            </p:cNvPr>
            <p:cNvSpPr/>
            <p:nvPr/>
          </p:nvSpPr>
          <p:spPr>
            <a:xfrm>
              <a:off x="6481749" y="5202896"/>
              <a:ext cx="264752" cy="529505"/>
            </a:xfrm>
            <a:custGeom>
              <a:avLst/>
              <a:gdLst>
                <a:gd name="connsiteX0" fmla="*/ 226931 w 264752"/>
                <a:gd name="connsiteY0" fmla="*/ 94554 h 529505"/>
                <a:gd name="connsiteX1" fmla="*/ 37822 w 264752"/>
                <a:gd name="connsiteY1" fmla="*/ 94554 h 529505"/>
                <a:gd name="connsiteX2" fmla="*/ 37822 w 264752"/>
                <a:gd name="connsiteY2" fmla="*/ 37822 h 529505"/>
                <a:gd name="connsiteX3" fmla="*/ 226931 w 264752"/>
                <a:gd name="connsiteY3" fmla="*/ 37822 h 529505"/>
                <a:gd name="connsiteX4" fmla="*/ 226931 w 264752"/>
                <a:gd name="connsiteY4" fmla="*/ 94554 h 529505"/>
                <a:gd name="connsiteX5" fmla="*/ 226931 w 264752"/>
                <a:gd name="connsiteY5" fmla="*/ 189109 h 529505"/>
                <a:gd name="connsiteX6" fmla="*/ 37822 w 264752"/>
                <a:gd name="connsiteY6" fmla="*/ 189109 h 529505"/>
                <a:gd name="connsiteX7" fmla="*/ 37822 w 264752"/>
                <a:gd name="connsiteY7" fmla="*/ 132376 h 529505"/>
                <a:gd name="connsiteX8" fmla="*/ 226931 w 264752"/>
                <a:gd name="connsiteY8" fmla="*/ 132376 h 529505"/>
                <a:gd name="connsiteX9" fmla="*/ 226931 w 264752"/>
                <a:gd name="connsiteY9" fmla="*/ 189109 h 529505"/>
                <a:gd name="connsiteX10" fmla="*/ 132376 w 264752"/>
                <a:gd name="connsiteY10" fmla="*/ 472772 h 529505"/>
                <a:gd name="connsiteX11" fmla="*/ 104010 w 264752"/>
                <a:gd name="connsiteY11" fmla="*/ 444406 h 529505"/>
                <a:gd name="connsiteX12" fmla="*/ 132376 w 264752"/>
                <a:gd name="connsiteY12" fmla="*/ 416040 h 529505"/>
                <a:gd name="connsiteX13" fmla="*/ 160743 w 264752"/>
                <a:gd name="connsiteY13" fmla="*/ 444406 h 529505"/>
                <a:gd name="connsiteX14" fmla="*/ 132376 w 264752"/>
                <a:gd name="connsiteY14" fmla="*/ 472772 h 529505"/>
                <a:gd name="connsiteX15" fmla="*/ 226931 w 264752"/>
                <a:gd name="connsiteY15" fmla="*/ 0 h 529505"/>
                <a:gd name="connsiteX16" fmla="*/ 37822 w 264752"/>
                <a:gd name="connsiteY16" fmla="*/ 0 h 529505"/>
                <a:gd name="connsiteX17" fmla="*/ 0 w 264752"/>
                <a:gd name="connsiteY17" fmla="*/ 37822 h 529505"/>
                <a:gd name="connsiteX18" fmla="*/ 0 w 264752"/>
                <a:gd name="connsiteY18" fmla="*/ 491683 h 529505"/>
                <a:gd name="connsiteX19" fmla="*/ 37822 w 264752"/>
                <a:gd name="connsiteY19" fmla="*/ 529505 h 529505"/>
                <a:gd name="connsiteX20" fmla="*/ 226931 w 264752"/>
                <a:gd name="connsiteY20" fmla="*/ 529505 h 529505"/>
                <a:gd name="connsiteX21" fmla="*/ 264753 w 264752"/>
                <a:gd name="connsiteY21" fmla="*/ 491683 h 529505"/>
                <a:gd name="connsiteX22" fmla="*/ 264753 w 264752"/>
                <a:gd name="connsiteY22" fmla="*/ 37822 h 529505"/>
                <a:gd name="connsiteX23" fmla="*/ 226931 w 264752"/>
                <a:gd name="connsiteY23" fmla="*/ 0 h 5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752" h="529505">
                  <a:moveTo>
                    <a:pt x="226931" y="94554"/>
                  </a:moveTo>
                  <a:lnTo>
                    <a:pt x="37822" y="94554"/>
                  </a:lnTo>
                  <a:lnTo>
                    <a:pt x="37822" y="37822"/>
                  </a:lnTo>
                  <a:lnTo>
                    <a:pt x="226931" y="37822"/>
                  </a:lnTo>
                  <a:lnTo>
                    <a:pt x="226931" y="94554"/>
                  </a:lnTo>
                  <a:close/>
                  <a:moveTo>
                    <a:pt x="226931" y="189109"/>
                  </a:moveTo>
                  <a:lnTo>
                    <a:pt x="37822" y="189109"/>
                  </a:lnTo>
                  <a:lnTo>
                    <a:pt x="37822" y="132376"/>
                  </a:lnTo>
                  <a:lnTo>
                    <a:pt x="226931" y="132376"/>
                  </a:lnTo>
                  <a:lnTo>
                    <a:pt x="226931" y="189109"/>
                  </a:lnTo>
                  <a:close/>
                  <a:moveTo>
                    <a:pt x="132376" y="472772"/>
                  </a:moveTo>
                  <a:cubicBezTo>
                    <a:pt x="116302" y="472772"/>
                    <a:pt x="104010" y="460480"/>
                    <a:pt x="104010" y="444406"/>
                  </a:cubicBezTo>
                  <a:cubicBezTo>
                    <a:pt x="104010" y="428332"/>
                    <a:pt x="116302" y="416040"/>
                    <a:pt x="132376" y="416040"/>
                  </a:cubicBezTo>
                  <a:cubicBezTo>
                    <a:pt x="148451" y="416040"/>
                    <a:pt x="160743" y="428332"/>
                    <a:pt x="160743" y="444406"/>
                  </a:cubicBezTo>
                  <a:cubicBezTo>
                    <a:pt x="160743" y="460480"/>
                    <a:pt x="148451" y="472772"/>
                    <a:pt x="132376" y="472772"/>
                  </a:cubicBezTo>
                  <a:close/>
                  <a:moveTo>
                    <a:pt x="226931" y="0"/>
                  </a:moveTo>
                  <a:lnTo>
                    <a:pt x="37822" y="0"/>
                  </a:lnTo>
                  <a:cubicBezTo>
                    <a:pt x="17020" y="0"/>
                    <a:pt x="0" y="17020"/>
                    <a:pt x="0" y="37822"/>
                  </a:cubicBezTo>
                  <a:lnTo>
                    <a:pt x="0" y="491683"/>
                  </a:lnTo>
                  <a:cubicBezTo>
                    <a:pt x="0" y="512485"/>
                    <a:pt x="17020" y="529505"/>
                    <a:pt x="37822" y="529505"/>
                  </a:cubicBezTo>
                  <a:lnTo>
                    <a:pt x="226931" y="529505"/>
                  </a:lnTo>
                  <a:cubicBezTo>
                    <a:pt x="247733" y="529505"/>
                    <a:pt x="264753" y="512485"/>
                    <a:pt x="264753" y="491683"/>
                  </a:cubicBezTo>
                  <a:lnTo>
                    <a:pt x="264753" y="37822"/>
                  </a:lnTo>
                  <a:cubicBezTo>
                    <a:pt x="264753" y="17020"/>
                    <a:pt x="247733" y="0"/>
                    <a:pt x="226931" y="0"/>
                  </a:cubicBezTo>
                  <a:close/>
                </a:path>
              </a:pathLst>
            </a:custGeom>
            <a:solidFill>
              <a:srgbClr val="000000"/>
            </a:solidFill>
            <a:ln w="94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grpSp>
    </p:spTree>
    <p:extLst>
      <p:ext uri="{BB962C8B-B14F-4D97-AF65-F5344CB8AC3E}">
        <p14:creationId xmlns:p14="http://schemas.microsoft.com/office/powerpoint/2010/main" val="3531578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6BCE9C5-0E72-46CE-A59D-FDAB55B2097E}"/>
              </a:ext>
            </a:extLst>
          </p:cNvPr>
          <p:cNvSpPr txBox="1"/>
          <p:nvPr/>
        </p:nvSpPr>
        <p:spPr>
          <a:xfrm>
            <a:off x="933253" y="3994165"/>
            <a:ext cx="8229600"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badi"/>
                <a:ea typeface="+mn-ea"/>
                <a:cs typeface="+mn-cs"/>
              </a:rPr>
              <a:t>By late 2020</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badi"/>
                <a:ea typeface="+mn-ea"/>
                <a:cs typeface="+mn-cs"/>
              </a:rPr>
              <a:t>Performance improvements in PGAP and RAPT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badi"/>
                <a:ea typeface="+mn-ea"/>
                <a:cs typeface="+mn-cs"/>
              </a:rPr>
              <a:t>A web service for RAPT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Abadi"/>
              <a:ea typeface="+mn-ea"/>
              <a:cs typeface="+mn-cs"/>
            </a:endParaRPr>
          </a:p>
        </p:txBody>
      </p:sp>
      <p:sp>
        <p:nvSpPr>
          <p:cNvPr id="11" name="Title 10">
            <a:extLst>
              <a:ext uri="{FF2B5EF4-FFF2-40B4-BE49-F238E27FC236}">
                <a16:creationId xmlns:a16="http://schemas.microsoft.com/office/drawing/2014/main" id="{CCE5A14D-0FF0-45A3-9A82-4549DFCF2B95}"/>
              </a:ext>
            </a:extLst>
          </p:cNvPr>
          <p:cNvSpPr>
            <a:spLocks noGrp="1"/>
          </p:cNvSpPr>
          <p:nvPr>
            <p:ph type="title"/>
          </p:nvPr>
        </p:nvSpPr>
        <p:spPr/>
        <p:txBody>
          <a:bodyPr/>
          <a:lstStyle/>
          <a:p>
            <a:r>
              <a:rPr lang="en-US" altLang="en-US" dirty="0">
                <a:solidFill>
                  <a:schemeClr val="accent1"/>
                </a:solidFill>
                <a:ea typeface="Cambria" panose="02040503050406030204" pitchFamily="18" charset="0"/>
              </a:rPr>
              <a:t>Coming next….</a:t>
            </a:r>
            <a:endParaRPr lang="en-US" dirty="0"/>
          </a:p>
        </p:txBody>
      </p:sp>
      <p:sp>
        <p:nvSpPr>
          <p:cNvPr id="12" name="Rectangle 11">
            <a:extLst>
              <a:ext uri="{FF2B5EF4-FFF2-40B4-BE49-F238E27FC236}">
                <a16:creationId xmlns:a16="http://schemas.microsoft.com/office/drawing/2014/main" id="{1A994899-673D-4780-B10E-BBBE1570848E}"/>
              </a:ext>
            </a:extLst>
          </p:cNvPr>
          <p:cNvSpPr/>
          <p:nvPr/>
        </p:nvSpPr>
        <p:spPr>
          <a:xfrm>
            <a:off x="933253" y="2793836"/>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71BC"/>
              </a:solidFill>
              <a:effectLst/>
              <a:uLnTx/>
              <a:uFillTx/>
              <a:latin typeface="Abadi"/>
              <a:ea typeface="+mn-ea"/>
              <a:cs typeface="+mn-cs"/>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1BC"/>
                </a:solidFill>
                <a:effectLst/>
                <a:uLnTx/>
                <a:uFillTx/>
                <a:latin typeface="Abadi"/>
                <a:ea typeface="+mn-ea"/>
                <a:cs typeface="+mn-cs"/>
                <a:hlinkClick r:id="" action="ppaction://noaction">
                  <a:extLst>
                    <a:ext uri="{A12FA001-AC4F-418D-AE19-62706E023703}">
                      <ahyp:hlinkClr xmlns:ahyp="http://schemas.microsoft.com/office/drawing/2018/hyperlinkcolor" val="tx"/>
                    </a:ext>
                  </a:extLst>
                </a:hlinkClick>
              </a:rPr>
              <a:t>https://github.com/ncbi/pgap</a:t>
            </a:r>
            <a:endParaRPr kumimoji="0" lang="en-US" sz="2400" b="1" i="0" u="none" strike="noStrike" kern="1200" cap="none" spc="0" normalizeH="0" baseline="0" noProof="0" dirty="0">
              <a:ln>
                <a:noFill/>
              </a:ln>
              <a:solidFill>
                <a:srgbClr val="0071BC"/>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0071BC"/>
                </a:solidFill>
                <a:effectLst/>
                <a:uLnTx/>
                <a:uFillTx/>
                <a:latin typeface="Abadi"/>
                <a:ea typeface="+mn-ea"/>
                <a:cs typeface="+mn-cs"/>
              </a:rPr>
              <a:t>https://github.com/</a:t>
            </a:r>
            <a:r>
              <a:rPr kumimoji="0" lang="en-US" sz="2400" b="1" i="0" u="sng" strike="noStrike" kern="1200" cap="none" spc="0" normalizeH="0" baseline="0" noProof="0" dirty="0">
                <a:ln>
                  <a:noFill/>
                </a:ln>
                <a:solidFill>
                  <a:srgbClr val="0071BC"/>
                </a:solidFill>
                <a:effectLst/>
                <a:uLnTx/>
                <a:uFillTx/>
                <a:latin typeface="Abadi"/>
                <a:ea typeface="+mn-ea"/>
                <a:cs typeface="+mn-cs"/>
                <a:hlinkClick r:id="rId3">
                  <a:extLst>
                    <a:ext uri="{A12FA001-AC4F-418D-AE19-62706E023703}">
                      <ahyp:hlinkClr xmlns:ahyp="http://schemas.microsoft.com/office/drawing/2018/hyperlinkcolor" val="tx"/>
                    </a:ext>
                  </a:extLst>
                </a:hlinkClick>
              </a:rPr>
              <a:t>ncbi/</a:t>
            </a:r>
            <a:r>
              <a:rPr kumimoji="0" lang="en-US" sz="2400" b="1" i="0" u="sng" strike="noStrike" kern="1200" cap="none" spc="0" normalizeH="0" baseline="0" noProof="0" dirty="0">
                <a:ln>
                  <a:noFill/>
                </a:ln>
                <a:solidFill>
                  <a:srgbClr val="0071BC"/>
                </a:solidFill>
                <a:effectLst/>
                <a:uLnTx/>
                <a:uFillTx/>
                <a:latin typeface="Abadi"/>
                <a:ea typeface="+mn-ea"/>
                <a:cs typeface="+mn-cs"/>
              </a:rPr>
              <a:t>rapt</a:t>
            </a:r>
          </a:p>
        </p:txBody>
      </p:sp>
      <p:sp>
        <p:nvSpPr>
          <p:cNvPr id="13" name="TextBox 12">
            <a:extLst>
              <a:ext uri="{FF2B5EF4-FFF2-40B4-BE49-F238E27FC236}">
                <a16:creationId xmlns:a16="http://schemas.microsoft.com/office/drawing/2014/main" id="{5CF55789-539A-4E43-B16E-06E8AD94E705}"/>
              </a:ext>
            </a:extLst>
          </p:cNvPr>
          <p:cNvSpPr txBox="1"/>
          <p:nvPr/>
        </p:nvSpPr>
        <p:spPr>
          <a:xfrm>
            <a:off x="933253" y="1648760"/>
            <a:ext cx="8229600"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badi"/>
                <a:ea typeface="+mn-ea"/>
                <a:cs typeface="+mn-cs"/>
              </a:rPr>
              <a:t>RAPT and PGAP are on </a:t>
            </a:r>
            <a:r>
              <a:rPr kumimoji="0" lang="en-US" sz="2800" b="0" i="0" u="none" strike="noStrike" kern="1200" cap="none" spc="0" normalizeH="0" baseline="0" noProof="0" dirty="0" err="1">
                <a:ln>
                  <a:noFill/>
                </a:ln>
                <a:solidFill>
                  <a:srgbClr val="000000"/>
                </a:solidFill>
                <a:effectLst/>
                <a:uLnTx/>
                <a:uFillTx/>
                <a:latin typeface="Abadi"/>
                <a:ea typeface="+mn-ea"/>
                <a:cs typeface="+mn-cs"/>
              </a:rPr>
              <a:t>github</a:t>
            </a:r>
            <a:endParaRPr kumimoji="0" lang="en-US" sz="2800" b="0" i="0" u="none" strike="noStrike" kern="1200" cap="none" spc="0" normalizeH="0" baseline="0" noProof="0" dirty="0">
              <a:ln>
                <a:noFill/>
              </a:ln>
              <a:solidFill>
                <a:srgbClr val="000000"/>
              </a:solidFill>
              <a:effectLst/>
              <a:uLnTx/>
              <a:uFillTx/>
              <a:latin typeface="Abad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Abad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badi"/>
                <a:ea typeface="+mn-ea"/>
                <a:cs typeface="+mn-cs"/>
              </a:rPr>
              <a:t>Subscribe and stay informed of new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Abadi"/>
              <a:ea typeface="+mn-ea"/>
              <a:cs typeface="+mn-cs"/>
            </a:endParaRPr>
          </a:p>
        </p:txBody>
      </p:sp>
    </p:spTree>
    <p:extLst>
      <p:ext uri="{BB962C8B-B14F-4D97-AF65-F5344CB8AC3E}">
        <p14:creationId xmlns:p14="http://schemas.microsoft.com/office/powerpoint/2010/main" val="2397434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6BCE9C5-0E72-46CE-A59D-FDAB55B2097E}"/>
              </a:ext>
            </a:extLst>
          </p:cNvPr>
          <p:cNvSpPr txBox="1"/>
          <p:nvPr/>
        </p:nvSpPr>
        <p:spPr>
          <a:xfrm>
            <a:off x="265521" y="1166842"/>
            <a:ext cx="1166095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badi"/>
                <a:ea typeface="+mn-ea"/>
                <a:cs typeface="+mn-cs"/>
              </a:rPr>
              <a:t>Will these tools be useful to your research?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badi"/>
                <a:ea typeface="+mn-ea"/>
                <a:cs typeface="+mn-cs"/>
              </a:rPr>
              <a:t>What other tools would help you reach your goals?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badi"/>
                <a:ea typeface="+mn-ea"/>
                <a:cs typeface="+mn-cs"/>
              </a:rPr>
              <a:t>How do you use annotated genomes?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badi"/>
                <a:ea typeface="+mn-ea"/>
                <a:cs typeface="+mn-cs"/>
              </a:rPr>
              <a:t>What computing environment do you have access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Abad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badi"/>
                <a:ea typeface="+mn-ea"/>
                <a:cs typeface="+mn-cs"/>
              </a:rPr>
              <a:t>Are you interested in getting sneak previews of new tools or features, and in becoming a tester?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Abad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srgbClr val="000000"/>
                </a:solidFill>
                <a:effectLst/>
                <a:uLnTx/>
                <a:uFillTx/>
                <a:latin typeface="Abadi"/>
                <a:ea typeface="+mn-ea"/>
                <a:cs typeface="+mn-cs"/>
              </a:rPr>
              <a:t>Send email to the team responsible</a:t>
            </a:r>
            <a:endParaRPr kumimoji="0" lang="en-US" sz="3600" b="0" i="0" u="none" strike="noStrike" kern="1200" cap="none" spc="0" normalizeH="0" baseline="0" noProof="0" dirty="0">
              <a:ln>
                <a:noFill/>
              </a:ln>
              <a:solidFill>
                <a:srgbClr val="000000"/>
              </a:solidFill>
              <a:effectLst/>
              <a:uLnTx/>
              <a:uFillTx/>
              <a:latin typeface="Abad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badi"/>
                <a:ea typeface="+mn-ea"/>
                <a:cs typeface="+mn-cs"/>
                <a:hlinkClick r:id="rId2"/>
              </a:rPr>
              <a:t>prokaryote-tools@ncbi.nlm.nih</a:t>
            </a:r>
            <a:r>
              <a:rPr kumimoji="0" lang="en-US" sz="2800" b="0" i="0" u="none" strike="noStrike" kern="1200" cap="none" spc="0" normalizeH="0" baseline="0" noProof="0">
                <a:ln>
                  <a:noFill/>
                </a:ln>
                <a:solidFill>
                  <a:srgbClr val="000000"/>
                </a:solidFill>
                <a:effectLst/>
                <a:uLnTx/>
                <a:uFillTx/>
                <a:latin typeface="Abadi"/>
                <a:ea typeface="+mn-ea"/>
                <a:cs typeface="+mn-cs"/>
                <a:hlinkClick r:id="rId2"/>
              </a:rPr>
              <a:t>.gov</a:t>
            </a:r>
            <a:endParaRPr kumimoji="0" lang="en-US" sz="2800" b="0" i="0" u="none" strike="noStrike" kern="1200" cap="none" spc="0" normalizeH="0" baseline="0" noProof="0" dirty="0">
              <a:ln>
                <a:noFill/>
              </a:ln>
              <a:solidFill>
                <a:srgbClr val="000000"/>
              </a:solidFill>
              <a:effectLst/>
              <a:uLnTx/>
              <a:uFillTx/>
              <a:latin typeface="Abadi"/>
              <a:ea typeface="+mn-ea"/>
              <a:cs typeface="+mn-cs"/>
            </a:endParaRPr>
          </a:p>
        </p:txBody>
      </p:sp>
      <p:sp>
        <p:nvSpPr>
          <p:cNvPr id="11" name="Title 10">
            <a:extLst>
              <a:ext uri="{FF2B5EF4-FFF2-40B4-BE49-F238E27FC236}">
                <a16:creationId xmlns:a16="http://schemas.microsoft.com/office/drawing/2014/main" id="{CCE5A14D-0FF0-45A3-9A82-4549DFCF2B95}"/>
              </a:ext>
            </a:extLst>
          </p:cNvPr>
          <p:cNvSpPr>
            <a:spLocks noGrp="1"/>
          </p:cNvSpPr>
          <p:nvPr>
            <p:ph type="title"/>
          </p:nvPr>
        </p:nvSpPr>
        <p:spPr>
          <a:xfrm>
            <a:off x="838200" y="365125"/>
            <a:ext cx="10515600" cy="723409"/>
          </a:xfrm>
        </p:spPr>
        <p:txBody>
          <a:bodyPr/>
          <a:lstStyle/>
          <a:p>
            <a:r>
              <a:rPr lang="en-US" altLang="en-US" dirty="0">
                <a:solidFill>
                  <a:schemeClr val="accent1"/>
                </a:solidFill>
                <a:ea typeface="Cambria" panose="02040503050406030204" pitchFamily="18" charset="0"/>
              </a:rPr>
              <a:t>We want your feedback !</a:t>
            </a:r>
            <a:endParaRPr lang="en-US" dirty="0"/>
          </a:p>
        </p:txBody>
      </p:sp>
    </p:spTree>
    <p:extLst>
      <p:ext uri="{BB962C8B-B14F-4D97-AF65-F5344CB8AC3E}">
        <p14:creationId xmlns:p14="http://schemas.microsoft.com/office/powerpoint/2010/main" val="2703718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F460B-65FE-4D0B-B797-6A72A7BDFCA9}"/>
              </a:ext>
            </a:extLst>
          </p:cNvPr>
          <p:cNvSpPr>
            <a:spLocks noGrp="1"/>
          </p:cNvSpPr>
          <p:nvPr>
            <p:ph type="title"/>
          </p:nvPr>
        </p:nvSpPr>
        <p:spPr/>
        <p:txBody>
          <a:bodyPr>
            <a:normAutofit/>
          </a:bodyPr>
          <a:lstStyle/>
          <a:p>
            <a:r>
              <a:rPr lang="en-US" sz="5400">
                <a:solidFill>
                  <a:schemeClr val="accent1"/>
                </a:solidFill>
                <a:latin typeface="+mj-lt"/>
                <a:ea typeface="Cambria" panose="02040503050406030204" pitchFamily="18" charset="0"/>
              </a:rPr>
              <a:t>Acknowledgements PGAP/RAPT</a:t>
            </a:r>
            <a:endParaRPr lang="en-US" sz="5400" dirty="0">
              <a:solidFill>
                <a:schemeClr val="accent1"/>
              </a:solidFill>
              <a:latin typeface="+mj-lt"/>
              <a:ea typeface="Cambria" panose="02040503050406030204" pitchFamily="18" charset="0"/>
            </a:endParaRPr>
          </a:p>
        </p:txBody>
      </p:sp>
      <p:sp>
        <p:nvSpPr>
          <p:cNvPr id="4" name="Text Placeholder 2">
            <a:extLst>
              <a:ext uri="{FF2B5EF4-FFF2-40B4-BE49-F238E27FC236}">
                <a16:creationId xmlns:a16="http://schemas.microsoft.com/office/drawing/2014/main" id="{628AA22E-1953-4A79-9C73-BC3A03D58C0D}"/>
              </a:ext>
            </a:extLst>
          </p:cNvPr>
          <p:cNvSpPr txBox="1">
            <a:spLocks/>
          </p:cNvSpPr>
          <p:nvPr/>
        </p:nvSpPr>
        <p:spPr>
          <a:xfrm>
            <a:off x="557546" y="1562582"/>
            <a:ext cx="6595608" cy="2964619"/>
          </a:xfrm>
          <a:prstGeom prst="rect">
            <a:avLst/>
          </a:prstGeom>
        </p:spPr>
        <p:txBody>
          <a:bodyPr numCol="2"/>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David Arndt </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Azat </a:t>
            </a:r>
            <a:r>
              <a:rPr kumimoji="0" lang="en-US" sz="2400" b="0" i="0" u="none" strike="noStrike" kern="1200" cap="none" spc="0" normalizeH="0" baseline="0" noProof="0" dirty="0" err="1">
                <a:ln>
                  <a:noFill/>
                </a:ln>
                <a:solidFill>
                  <a:srgbClr val="000000"/>
                </a:solidFill>
                <a:effectLst/>
                <a:uLnTx/>
                <a:uFillTx/>
                <a:latin typeface="Helvetica" charset="0"/>
                <a:cs typeface="Helvetica" charset="0"/>
              </a:rPr>
              <a:t>Badretdin</a:t>
            </a:r>
            <a:endParaRPr kumimoji="0" lang="en-US" sz="2400" b="0" i="0" u="none" strike="noStrike" kern="1200" cap="none" spc="0" normalizeH="0" baseline="0" noProof="0" dirty="0">
              <a:ln>
                <a:noFill/>
              </a:ln>
              <a:solidFill>
                <a:srgbClr val="000000"/>
              </a:solidFill>
              <a:effectLst/>
              <a:uLnTx/>
              <a:uFillTx/>
              <a:latin typeface="Helvetica" charset="0"/>
              <a:cs typeface="Helvetica" charset="0"/>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Slava </a:t>
            </a:r>
            <a:r>
              <a:rPr kumimoji="0" lang="en-US" sz="2400" b="0" i="0" u="none" strike="noStrike" kern="1200" cap="none" spc="0" normalizeH="0" baseline="0" noProof="0" dirty="0" err="1">
                <a:ln>
                  <a:noFill/>
                </a:ln>
                <a:solidFill>
                  <a:srgbClr val="000000"/>
                </a:solidFill>
                <a:effectLst/>
                <a:uLnTx/>
                <a:uFillTx/>
                <a:latin typeface="Helvetica" charset="0"/>
                <a:cs typeface="Helvetica" charset="0"/>
              </a:rPr>
              <a:t>Chetvernin</a:t>
            </a:r>
            <a:endParaRPr kumimoji="0" lang="en-US" sz="2400" b="0" i="0" u="none" strike="noStrike" kern="1200" cap="none" spc="0" normalizeH="0" baseline="0" noProof="0" dirty="0">
              <a:ln>
                <a:noFill/>
              </a:ln>
              <a:solidFill>
                <a:srgbClr val="000000"/>
              </a:solidFill>
              <a:effectLst/>
              <a:uLnTx/>
              <a:uFillTx/>
              <a:latin typeface="Helvetica" charset="0"/>
              <a:cs typeface="Helvetica" charset="0"/>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Rob Cohen</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Wratko Hlavina</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Wenjun Li</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Shennan Lu</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Peter </a:t>
            </a:r>
            <a:r>
              <a:rPr kumimoji="0" lang="en-US" sz="2400" b="0" i="0" u="none" strike="noStrike" kern="1200" cap="none" spc="0" normalizeH="0" baseline="0" noProof="0" dirty="0" err="1">
                <a:ln>
                  <a:noFill/>
                </a:ln>
                <a:solidFill>
                  <a:srgbClr val="000000"/>
                </a:solidFill>
                <a:effectLst/>
                <a:uLnTx/>
                <a:uFillTx/>
                <a:latin typeface="Helvetica" charset="0"/>
                <a:cs typeface="Helvetica" charset="0"/>
              </a:rPr>
              <a:t>Meric</a:t>
            </a:r>
            <a:endParaRPr kumimoji="0" lang="en-US" sz="2400" b="0" i="0" u="none" strike="noStrike" kern="1200" cap="none" spc="0" normalizeH="0" baseline="0" noProof="0" dirty="0">
              <a:ln>
                <a:noFill/>
              </a:ln>
              <a:solidFill>
                <a:srgbClr val="000000"/>
              </a:solidFill>
              <a:effectLst/>
              <a:uLnTx/>
              <a:uFillTx/>
              <a:latin typeface="Helvetica" charset="0"/>
              <a:cs typeface="Helvetica" charset="0"/>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Eyal Mozes</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Douglas Slotta</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Daniel Soren</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Deacon Sweeney</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Lukas Wagner</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Mingzhang Yang</a:t>
            </a: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US" sz="2400" b="0" i="0" u="none" strike="noStrike" kern="1200" cap="none" spc="0" normalizeH="0" baseline="0" noProof="0" dirty="0">
              <a:ln>
                <a:noFill/>
              </a:ln>
              <a:solidFill>
                <a:srgbClr val="000000"/>
              </a:solidFill>
              <a:effectLst/>
              <a:uLnTx/>
              <a:uFillTx/>
              <a:latin typeface="Helvetica" charset="0"/>
              <a:cs typeface="Helvetica" charset="0"/>
            </a:endParaRPr>
          </a:p>
        </p:txBody>
      </p:sp>
      <p:sp>
        <p:nvSpPr>
          <p:cNvPr id="5" name="Text Placeholder 2">
            <a:extLst>
              <a:ext uri="{FF2B5EF4-FFF2-40B4-BE49-F238E27FC236}">
                <a16:creationId xmlns:a16="http://schemas.microsoft.com/office/drawing/2014/main" id="{D568F2DF-307E-46D3-A085-83EAC2A235AA}"/>
              </a:ext>
            </a:extLst>
          </p:cNvPr>
          <p:cNvSpPr txBox="1">
            <a:spLocks/>
          </p:cNvSpPr>
          <p:nvPr/>
        </p:nvSpPr>
        <p:spPr>
          <a:xfrm>
            <a:off x="8393345" y="1562582"/>
            <a:ext cx="3330844" cy="304928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Ben Busby</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Lewis Geer</a:t>
            </a: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US" sz="2400" b="0" i="0" u="none" strike="noStrike" kern="1200" cap="none" spc="0" normalizeH="0" baseline="0" noProof="0" dirty="0">
              <a:ln>
                <a:noFill/>
              </a:ln>
              <a:solidFill>
                <a:srgbClr val="000000"/>
              </a:solidFill>
              <a:effectLst/>
              <a:uLnTx/>
              <a:uFillTx/>
              <a:latin typeface="Helvetica" charset="0"/>
              <a:cs typeface="Helvetica" charset="0"/>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Jim Ostell</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Kim Pruitt</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Eugene </a:t>
            </a:r>
            <a:r>
              <a:rPr kumimoji="0" lang="en-US" sz="2400" b="0" i="0" u="none" strike="noStrike" kern="1200" cap="none" spc="0" normalizeH="0" baseline="0" noProof="0" dirty="0" err="1">
                <a:ln>
                  <a:noFill/>
                </a:ln>
                <a:solidFill>
                  <a:srgbClr val="000000"/>
                </a:solidFill>
                <a:effectLst/>
                <a:uLnTx/>
                <a:uFillTx/>
                <a:latin typeface="Helvetica" charset="0"/>
                <a:cs typeface="Helvetica" charset="0"/>
              </a:rPr>
              <a:t>Yaschenko</a:t>
            </a:r>
            <a:endParaRPr kumimoji="0" lang="en-US" sz="2400" b="0" i="0" u="none" strike="noStrike" kern="1200" cap="none" spc="0" normalizeH="0" baseline="0" noProof="0" dirty="0">
              <a:ln>
                <a:noFill/>
              </a:ln>
              <a:solidFill>
                <a:srgbClr val="000000"/>
              </a:solidFill>
              <a:effectLst/>
              <a:uLnTx/>
              <a:uFillTx/>
              <a:latin typeface="Helvetica" charset="0"/>
              <a:cs typeface="Helvetica" charset="0"/>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Helvetica" charset="0"/>
                <a:cs typeface="Helvetica" charset="0"/>
              </a:rPr>
              <a:t>Steve Turner</a:t>
            </a: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US" sz="2400" b="0" i="0" u="none" strike="noStrike" kern="1200" cap="none" spc="0" normalizeH="0" baseline="0" noProof="0" dirty="0">
              <a:ln>
                <a:noFill/>
              </a:ln>
              <a:solidFill>
                <a:srgbClr val="000000"/>
              </a:solidFill>
              <a:effectLst/>
              <a:uLnTx/>
              <a:uFillTx/>
              <a:latin typeface="Helvetica" charset="0"/>
              <a:cs typeface="Helvetica" charset="0"/>
            </a:endParaRPr>
          </a:p>
          <a:p>
            <a:pPr marL="0" marR="0" lvl="0" indent="0" algn="l" defTabSz="914400" rtl="0" eaLnBrk="1" fontAlgn="auto" latinLnBrk="0" hangingPunct="1">
              <a:lnSpc>
                <a:spcPct val="90000"/>
              </a:lnSpc>
              <a:spcBef>
                <a:spcPts val="1000"/>
              </a:spcBef>
              <a:spcAft>
                <a:spcPts val="0"/>
              </a:spcAft>
              <a:buClrTx/>
              <a:buSzTx/>
              <a:buFont typeface="Arial"/>
              <a:buNone/>
              <a:tabLst/>
              <a:defRPr/>
            </a:pPr>
            <a:endParaRPr kumimoji="0" lang="en-US" sz="2400" b="0" i="0" u="none" strike="noStrike" kern="1200" cap="none" spc="0" normalizeH="0" baseline="0" noProof="0" dirty="0">
              <a:ln>
                <a:noFill/>
              </a:ln>
              <a:solidFill>
                <a:srgbClr val="000000"/>
              </a:solidFill>
              <a:effectLst/>
              <a:uLnTx/>
              <a:uFillTx/>
              <a:latin typeface="Helvetica" charset="0"/>
              <a:cs typeface="Helvetica" charset="0"/>
            </a:endParaRPr>
          </a:p>
        </p:txBody>
      </p:sp>
      <p:sp>
        <p:nvSpPr>
          <p:cNvPr id="6" name="TextBox 5">
            <a:extLst>
              <a:ext uri="{FF2B5EF4-FFF2-40B4-BE49-F238E27FC236}">
                <a16:creationId xmlns:a16="http://schemas.microsoft.com/office/drawing/2014/main" id="{789E436D-0A4A-4B1A-84DE-B9425FBCCD93}"/>
              </a:ext>
            </a:extLst>
          </p:cNvPr>
          <p:cNvSpPr txBox="1"/>
          <p:nvPr/>
        </p:nvSpPr>
        <p:spPr>
          <a:xfrm>
            <a:off x="557546" y="5511049"/>
            <a:ext cx="101351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badi"/>
                <a:ea typeface="+mn-ea"/>
                <a:cs typeface="+mn-cs"/>
              </a:rPr>
              <a:t>This research was supported by the Intramural Research Program of the NIH, National Library of Medicine </a:t>
            </a:r>
          </a:p>
        </p:txBody>
      </p:sp>
    </p:spTree>
    <p:extLst>
      <p:ext uri="{BB962C8B-B14F-4D97-AF65-F5344CB8AC3E}">
        <p14:creationId xmlns:p14="http://schemas.microsoft.com/office/powerpoint/2010/main" val="1810139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D8F630-7B35-4EC5-816D-77C76304415E}"/>
              </a:ext>
            </a:extLst>
          </p:cNvPr>
          <p:cNvSpPr/>
          <p:nvPr/>
        </p:nvSpPr>
        <p:spPr>
          <a:xfrm>
            <a:off x="1027934" y="4562971"/>
            <a:ext cx="391485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hlinkClick r:id="rId2"/>
              </a:rPr>
              <a:t>https://github.com/ncbi/sra-tools/wiki</a:t>
            </a:r>
            <a:endParaRPr kumimoji="0" lang="en-US" sz="1800" b="0" i="0" u="none" strike="noStrike" kern="1200" cap="none" spc="0" normalizeH="0" baseline="0" noProof="0">
              <a:ln>
                <a:noFill/>
              </a:ln>
              <a:solidFill>
                <a:srgbClr val="000000"/>
              </a:solidFill>
              <a:effectLst/>
              <a:uLnTx/>
              <a:uFillTx/>
              <a:latin typeface="Abadi"/>
              <a:ea typeface="+mn-ea"/>
              <a:cs typeface="+mn-cs"/>
            </a:endParaRPr>
          </a:p>
        </p:txBody>
      </p:sp>
      <p:sp>
        <p:nvSpPr>
          <p:cNvPr id="12" name="Rectangle 11">
            <a:extLst>
              <a:ext uri="{FF2B5EF4-FFF2-40B4-BE49-F238E27FC236}">
                <a16:creationId xmlns:a16="http://schemas.microsoft.com/office/drawing/2014/main" id="{B268DA01-8E7E-40B3-A825-5821821F4764}"/>
              </a:ext>
            </a:extLst>
          </p:cNvPr>
          <p:cNvSpPr/>
          <p:nvPr/>
        </p:nvSpPr>
        <p:spPr>
          <a:xfrm>
            <a:off x="1027934" y="904208"/>
            <a:ext cx="8246168" cy="33547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badi"/>
                <a:ea typeface="+mn-ea"/>
                <a:cs typeface="+mn-cs"/>
              </a:rPr>
              <a:t>SRA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There are detailed instructions on downloading and installing the SRA 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There are brief videos available that also explain how to do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For the workshop we have installed the SRA toolkit, but we will need to configure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each users's installation, which we will do during the workshop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ad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badi"/>
                <a:ea typeface="+mn-ea"/>
                <a:cs typeface="+mn-cs"/>
              </a:rPr>
              <a:t>The rest of these slides are provided as background info</a:t>
            </a:r>
          </a:p>
        </p:txBody>
      </p:sp>
    </p:spTree>
    <p:extLst>
      <p:ext uri="{BB962C8B-B14F-4D97-AF65-F5344CB8AC3E}">
        <p14:creationId xmlns:p14="http://schemas.microsoft.com/office/powerpoint/2010/main" val="203339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7C46127-C849-4017-8440-38CFEB3AF625}"/>
              </a:ext>
            </a:extLst>
          </p:cNvPr>
          <p:cNvSpPr>
            <a:spLocks noGrp="1"/>
          </p:cNvSpPr>
          <p:nvPr>
            <p:ph sz="quarter" idx="10"/>
          </p:nvPr>
        </p:nvSpPr>
        <p:spPr>
          <a:xfrm>
            <a:off x="838200" y="999495"/>
            <a:ext cx="5308600" cy="3930650"/>
          </a:xfrm>
        </p:spPr>
        <p:txBody>
          <a:bodyPr>
            <a:normAutofit fontScale="92500" lnSpcReduction="20000"/>
          </a:bodyPr>
          <a:lstStyle/>
          <a:p>
            <a:pPr marL="0" indent="0">
              <a:buNone/>
            </a:pPr>
            <a:r>
              <a:rPr lang="en-US" b="1" u="sng"/>
              <a:t>SRA Toolkit configuration</a:t>
            </a:r>
          </a:p>
          <a:p>
            <a:pPr marL="0" indent="0">
              <a:buNone/>
            </a:pPr>
            <a:endParaRPr lang="en-US"/>
          </a:p>
          <a:p>
            <a:pPr marL="0" indent="0">
              <a:buNone/>
            </a:pPr>
            <a:r>
              <a:rPr lang="en-US"/>
              <a:t>The </a:t>
            </a:r>
            <a:r>
              <a:rPr lang="en-US" dirty="0"/>
              <a:t>final step to getting the toolkit installed will be to run </a:t>
            </a:r>
            <a:r>
              <a:rPr lang="en-US" dirty="0" err="1"/>
              <a:t>vdb</a:t>
            </a:r>
            <a:r>
              <a:rPr lang="en-US" dirty="0"/>
              <a:t>-config program to configure our toolkit install.</a:t>
            </a:r>
          </a:p>
          <a:p>
            <a:pPr marL="0" indent="0">
              <a:buNone/>
            </a:pPr>
            <a:r>
              <a:rPr lang="en-US" b="1" dirty="0" err="1"/>
              <a:t>vdb</a:t>
            </a:r>
            <a:r>
              <a:rPr lang="en-US" b="1" dirty="0"/>
              <a:t>-config -</a:t>
            </a:r>
            <a:r>
              <a:rPr lang="en-US" b="1" dirty="0" err="1"/>
              <a:t>i</a:t>
            </a:r>
            <a:endParaRPr lang="en-US" b="1" dirty="0"/>
          </a:p>
          <a:p>
            <a:pPr marL="0" indent="0">
              <a:buNone/>
            </a:pPr>
            <a:r>
              <a:rPr lang="en-US" dirty="0"/>
              <a:t>This will open a graphical user interface (GUI) to set some required parameters. </a:t>
            </a:r>
          </a:p>
          <a:p>
            <a:pPr marL="0" indent="0">
              <a:buNone/>
            </a:pPr>
            <a:r>
              <a:rPr lang="en-US" dirty="0"/>
              <a:t>We can navigate the menus by typing the letter highlighted in red on the screen to move between the menus and set options.</a:t>
            </a:r>
          </a:p>
        </p:txBody>
      </p:sp>
      <p:pic>
        <p:nvPicPr>
          <p:cNvPr id="5" name="Picture 4" descr="The configuration menu for the SRA Toolkit.">
            <a:extLst>
              <a:ext uri="{FF2B5EF4-FFF2-40B4-BE49-F238E27FC236}">
                <a16:creationId xmlns:a16="http://schemas.microsoft.com/office/drawing/2014/main" id="{302CC60A-0014-4AB3-B368-D1910013EF14}"/>
              </a:ext>
            </a:extLst>
          </p:cNvPr>
          <p:cNvPicPr>
            <a:picLocks noChangeAspect="1"/>
          </p:cNvPicPr>
          <p:nvPr/>
        </p:nvPicPr>
        <p:blipFill>
          <a:blip r:embed="rId2"/>
          <a:stretch>
            <a:fillRect/>
          </a:stretch>
        </p:blipFill>
        <p:spPr>
          <a:xfrm>
            <a:off x="6305474" y="1257300"/>
            <a:ext cx="5886526" cy="4275753"/>
          </a:xfrm>
          <a:prstGeom prst="rect">
            <a:avLst/>
          </a:prstGeom>
        </p:spPr>
      </p:pic>
    </p:spTree>
    <p:extLst>
      <p:ext uri="{BB962C8B-B14F-4D97-AF65-F5344CB8AC3E}">
        <p14:creationId xmlns:p14="http://schemas.microsoft.com/office/powerpoint/2010/main" val="148773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5C687B-A2ED-4773-A63D-9E71F9DA3750}"/>
              </a:ext>
            </a:extLst>
          </p:cNvPr>
          <p:cNvSpPr>
            <a:spLocks noGrp="1"/>
          </p:cNvSpPr>
          <p:nvPr>
            <p:ph sz="quarter" idx="10"/>
          </p:nvPr>
        </p:nvSpPr>
        <p:spPr>
          <a:xfrm>
            <a:off x="838200" y="1920875"/>
            <a:ext cx="4464050" cy="3930650"/>
          </a:xfrm>
        </p:spPr>
        <p:txBody>
          <a:bodyPr>
            <a:normAutofit fontScale="55000" lnSpcReduction="20000"/>
          </a:bodyPr>
          <a:lstStyle/>
          <a:p>
            <a:r>
              <a:rPr lang="en-US" b="1"/>
              <a:t>Type </a:t>
            </a:r>
            <a:r>
              <a:rPr lang="en-US" b="1" dirty="0"/>
              <a:t>r</a:t>
            </a:r>
            <a:r>
              <a:rPr lang="en-US" dirty="0"/>
              <a:t> to report the cloud instance identity to the toolkit.  The information provided with this is the cloud provider and region. </a:t>
            </a:r>
          </a:p>
          <a:p>
            <a:r>
              <a:rPr lang="en-US" b="1"/>
              <a:t>Type </a:t>
            </a:r>
            <a:r>
              <a:rPr lang="en-US" b="1" dirty="0"/>
              <a:t>s</a:t>
            </a:r>
            <a:r>
              <a:rPr lang="en-US" dirty="0"/>
              <a:t> to save the configuration.  Type o to confirm.</a:t>
            </a:r>
          </a:p>
          <a:p>
            <a:r>
              <a:rPr lang="en-US" b="1" dirty="0"/>
              <a:t>Type x</a:t>
            </a:r>
            <a:r>
              <a:rPr lang="en-US" dirty="0"/>
              <a:t> to exit the configuration.  </a:t>
            </a:r>
          </a:p>
          <a:p>
            <a:r>
              <a:rPr lang="en-US" dirty="0"/>
              <a:t>We have finished configuring the SRA Toolkit for accessing data on a GCP VM.</a:t>
            </a:r>
          </a:p>
        </p:txBody>
      </p:sp>
      <p:sp>
        <p:nvSpPr>
          <p:cNvPr id="2" name="Rectangle 1">
            <a:extLst>
              <a:ext uri="{FF2B5EF4-FFF2-40B4-BE49-F238E27FC236}">
                <a16:creationId xmlns:a16="http://schemas.microsoft.com/office/drawing/2014/main" id="{9A38B72C-2EEA-4449-83D0-E7286346484E}"/>
              </a:ext>
            </a:extLst>
          </p:cNvPr>
          <p:cNvSpPr/>
          <p:nvPr/>
        </p:nvSpPr>
        <p:spPr>
          <a:xfrm>
            <a:off x="1227444" y="821809"/>
            <a:ext cx="26452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000000"/>
                </a:solidFill>
                <a:effectLst/>
                <a:uLnTx/>
                <a:uFillTx/>
                <a:latin typeface="Abadi"/>
                <a:ea typeface="+mn-ea"/>
                <a:cs typeface="+mn-cs"/>
              </a:rPr>
              <a:t>SRA Toolkit configuration</a:t>
            </a:r>
          </a:p>
        </p:txBody>
      </p:sp>
      <p:pic>
        <p:nvPicPr>
          <p:cNvPr id="3" name="Picture 2">
            <a:extLst>
              <a:ext uri="{FF2B5EF4-FFF2-40B4-BE49-F238E27FC236}">
                <a16:creationId xmlns:a16="http://schemas.microsoft.com/office/drawing/2014/main" id="{3883E3A9-0226-4ABF-A093-DA02E213A2CB}"/>
              </a:ext>
            </a:extLst>
          </p:cNvPr>
          <p:cNvPicPr>
            <a:picLocks noChangeAspect="1"/>
          </p:cNvPicPr>
          <p:nvPr/>
        </p:nvPicPr>
        <p:blipFill>
          <a:blip r:embed="rId2"/>
          <a:stretch>
            <a:fillRect/>
          </a:stretch>
        </p:blipFill>
        <p:spPr>
          <a:xfrm>
            <a:off x="5621167" y="896295"/>
            <a:ext cx="5095875" cy="2343150"/>
          </a:xfrm>
          <a:prstGeom prst="rect">
            <a:avLst/>
          </a:prstGeom>
        </p:spPr>
      </p:pic>
    </p:spTree>
    <p:extLst>
      <p:ext uri="{BB962C8B-B14F-4D97-AF65-F5344CB8AC3E}">
        <p14:creationId xmlns:p14="http://schemas.microsoft.com/office/powerpoint/2010/main" val="41079110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15.7|21"/>
</p:tagLst>
</file>

<file path=ppt/tags/tag2.xml><?xml version="1.0" encoding="utf-8"?>
<p:tagLst xmlns:a="http://schemas.openxmlformats.org/drawingml/2006/main" xmlns:r="http://schemas.openxmlformats.org/officeDocument/2006/relationships" xmlns:p="http://schemas.openxmlformats.org/presentationml/2006/main">
  <p:tag name="TIMING" val="|1.9|7.3"/>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1_Office Theme">
  <a:themeElements>
    <a:clrScheme name="NCBI Colors 1">
      <a:dk1>
        <a:srgbClr val="000000"/>
      </a:dk1>
      <a:lt1>
        <a:srgbClr val="FFFFFF"/>
      </a:lt1>
      <a:dk2>
        <a:srgbClr val="44546A"/>
      </a:dk2>
      <a:lt2>
        <a:srgbClr val="E7E6E6"/>
      </a:lt2>
      <a:accent1>
        <a:srgbClr val="0071BC"/>
      </a:accent1>
      <a:accent2>
        <a:srgbClr val="AEB0B5"/>
      </a:accent2>
      <a:accent3>
        <a:srgbClr val="00A6D2"/>
      </a:accent3>
      <a:accent4>
        <a:srgbClr val="981B1E"/>
      </a:accent4>
      <a:accent5>
        <a:srgbClr val="002455"/>
      </a:accent5>
      <a:accent6>
        <a:srgbClr val="2E8540"/>
      </a:accent6>
      <a:hlink>
        <a:srgbClr val="0563C1"/>
      </a:hlink>
      <a:folHlink>
        <a:srgbClr val="954F72"/>
      </a:folHlink>
    </a:clrScheme>
    <a:fontScheme name="Custom 1">
      <a:majorFont>
        <a:latin typeface="Abadi"/>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bi_presentation_light_2018-final3" id="{98D4A0B7-E0BF-164B-A57A-F4BCD23BECE7}" vid="{3CA3D7C7-A90F-314B-994C-EF26FE2F6E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3411</Words>
  <Application>Microsoft Office PowerPoint</Application>
  <PresentationFormat>Widescreen</PresentationFormat>
  <Paragraphs>469</Paragraphs>
  <Slides>63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Abadi</vt:lpstr>
      <vt:lpstr>Arial</vt:lpstr>
      <vt:lpstr>Calibri</vt:lpstr>
      <vt:lpstr>Courier New</vt:lpstr>
      <vt:lpstr>Gill Sans MT</vt:lpstr>
      <vt:lpstr>Helvetica</vt:lpstr>
      <vt:lpstr>Helvetica Neue</vt:lpstr>
      <vt:lpstr>Lucida Grande</vt:lpstr>
      <vt:lpstr>1_Office Theme</vt:lpstr>
      <vt:lpstr>ASM NGS Pre Conference NCBI Workshop Background Information - Part 2: NCBI in the Cloud</vt:lpstr>
      <vt:lpstr>PowerPoint Presentation</vt:lpstr>
      <vt:lpstr>Public SRA 5PB</vt:lpstr>
      <vt:lpstr>PowerPoint Presentation</vt:lpstr>
      <vt:lpstr>Need for the STRIDES Initiative </vt:lpstr>
      <vt:lpstr>SRA in the Cloud</vt:lpstr>
      <vt:lpstr>PowerPoint Presentation</vt:lpstr>
      <vt:lpstr>PowerPoint Presentation</vt:lpstr>
      <vt:lpstr>PowerPoint Presentation</vt:lpstr>
      <vt:lpstr>Pull In Data with SRA Toolkit</vt:lpstr>
      <vt:lpstr>Output FASTQ with SRA Toolkit</vt:lpstr>
      <vt:lpstr>SRA Toolkit FASTQ Output</vt:lpstr>
      <vt:lpstr>Overview</vt:lpstr>
      <vt:lpstr>What is BigQuery?</vt:lpstr>
      <vt:lpstr>Intro to BigQuery</vt:lpstr>
      <vt:lpstr>Adding Data</vt:lpstr>
      <vt:lpstr>Adding Data</vt:lpstr>
      <vt:lpstr>Simple SQL Queries</vt:lpstr>
      <vt:lpstr>Searching in BigQuery</vt:lpstr>
      <vt:lpstr>Console Previews and Info</vt:lpstr>
      <vt:lpstr>BigQuery Charges</vt:lpstr>
      <vt:lpstr>Running a Query</vt:lpstr>
      <vt:lpstr>BigQuery Arrays</vt:lpstr>
      <vt:lpstr>Unnesting Arrays</vt:lpstr>
      <vt:lpstr>Taxonomy Data</vt:lpstr>
      <vt:lpstr>Searching in BigQuery</vt:lpstr>
      <vt:lpstr>Searching in BigQuery</vt:lpstr>
      <vt:lpstr>Searching in BigQuery</vt:lpstr>
      <vt:lpstr>Review</vt:lpstr>
      <vt:lpstr>Additional Resources</vt:lpstr>
      <vt:lpstr>PowerPoint Presentation</vt:lpstr>
      <vt:lpstr>PowerPoint Presentation</vt:lpstr>
      <vt:lpstr>Acknowledgements SRA/STRIDES Team</vt:lpstr>
      <vt:lpstr>What is BLAST?</vt:lpstr>
      <vt:lpstr>What is Elastic-BLAST?</vt:lpstr>
      <vt:lpstr>An Elastic-BLAST application</vt:lpstr>
      <vt:lpstr>Several components to Elastic-BLAST</vt:lpstr>
      <vt:lpstr>BLAST in Docker</vt:lpstr>
      <vt:lpstr>Kubernetes</vt:lpstr>
      <vt:lpstr>BLAST Databases at AWS and GCP</vt:lpstr>
      <vt:lpstr>ElasticBLAST architecture</vt:lpstr>
      <vt:lpstr>How to use Elastic-BLAST?</vt:lpstr>
      <vt:lpstr>Example config file for Elastic-BLAST</vt:lpstr>
      <vt:lpstr>BLAST part of config file</vt:lpstr>
      <vt:lpstr>Formatting Options</vt:lpstr>
      <vt:lpstr>Adding Fields to the Standard Set</vt:lpstr>
      <vt:lpstr>Comma-delimited Custom Output</vt:lpstr>
      <vt:lpstr>Expect Values</vt:lpstr>
      <vt:lpstr>Start a Search</vt:lpstr>
      <vt:lpstr>Accessing Results</vt:lpstr>
      <vt:lpstr>Using the console to see CPU utilization</vt:lpstr>
      <vt:lpstr>Monitoring</vt:lpstr>
      <vt:lpstr>Looking for suspicious matches in our results.</vt:lpstr>
      <vt:lpstr>Want to try ElasticBLAST?</vt:lpstr>
      <vt:lpstr>Acknowledgements ElasticBLAST Team</vt:lpstr>
      <vt:lpstr>Annotation pipelines</vt:lpstr>
      <vt:lpstr>Importance of gene annotation in whole-genome analyses</vt:lpstr>
      <vt:lpstr>PGAP and RAPT in a typical workflow</vt:lpstr>
      <vt:lpstr>Why run PGAP yourself?</vt:lpstr>
      <vt:lpstr>GCP RAPT Workflow Overview</vt:lpstr>
      <vt:lpstr>Coming next….</vt:lpstr>
      <vt:lpstr>We want your feedback !</vt:lpstr>
      <vt:lpstr>Acknowledgements PGAP/RAPT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ASM NGS Pre Conference NCBI Workshop Background Information - NCBI in the Cloud</dc:title>
  <dc:creator>Klimke, Bill (NIH/NLM/NCBI) [E]</dc:creator>
  <cp:lastModifiedBy>Klimke, Bill (NIH/NLM/NCBI) [E]</cp:lastModifiedBy>
  <cp:revision>3</cp:revision>
  <dcterms:created xsi:type="dcterms:W3CDTF">2020-12-02T22:28:40Z</dcterms:created>
  <dcterms:modified xsi:type="dcterms:W3CDTF">2020-12-02T22:37:53Z</dcterms:modified>
</cp:coreProperties>
</file>